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88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922F19-A844-46D3-B1DA-FBB552E8945C}" v="2" dt="2026-05-02T13:31:56.7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0" d="100"/>
          <a:sy n="100" d="100"/>
        </p:scale>
        <p:origin x="6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y Ferguson" userId="c63d27b8-9dbc-450d-af71-fc82dbe8045e" providerId="ADAL" clId="{F10EC175-93AB-436D-9B33-F8170B5165F0}"/>
    <pc:docChg chg="custSel addSld delSld modSld">
      <pc:chgData name="Tony Ferguson" userId="c63d27b8-9dbc-450d-af71-fc82dbe8045e" providerId="ADAL" clId="{F10EC175-93AB-436D-9B33-F8170B5165F0}" dt="2026-05-02T14:19:02.622" v="103"/>
      <pc:docMkLst>
        <pc:docMk/>
      </pc:docMkLst>
      <pc:sldChg chg="delSp modSp del mod">
        <pc:chgData name="Tony Ferguson" userId="c63d27b8-9dbc-450d-af71-fc82dbe8045e" providerId="ADAL" clId="{F10EC175-93AB-436D-9B33-F8170B5165F0}" dt="2026-05-02T13:34:15.848" v="23"/>
        <pc:sldMkLst>
          <pc:docMk/>
          <pc:sldMk cId="0" sldId="256"/>
        </pc:sldMkLst>
        <pc:spChg chg="del">
          <ac:chgData name="Tony Ferguson" userId="c63d27b8-9dbc-450d-af71-fc82dbe8045e" providerId="ADAL" clId="{F10EC175-93AB-436D-9B33-F8170B5165F0}" dt="2026-05-02T13:33:22.321" v="21"/>
          <ac:spMkLst>
            <pc:docMk/>
            <pc:sldMk cId="0" sldId="256"/>
            <ac:spMk id="7" creationId="{00000000-0000-0000-0000-000000000000}"/>
          </ac:spMkLst>
        </pc:spChg>
        <pc:spChg chg="del">
          <ac:chgData name="Tony Ferguson" userId="c63d27b8-9dbc-450d-af71-fc82dbe8045e" providerId="ADAL" clId="{F10EC175-93AB-436D-9B33-F8170B5165F0}" dt="2026-05-02T13:33:22.319" v="20"/>
          <ac:spMkLst>
            <pc:docMk/>
            <pc:sldMk cId="0" sldId="256"/>
            <ac:spMk id="8" creationId="{00000000-0000-0000-0000-000000000000}"/>
          </ac:spMkLst>
        </pc:spChg>
      </pc:sldChg>
      <pc:sldChg chg="modSp del mod">
        <pc:chgData name="Tony Ferguson" userId="c63d27b8-9dbc-450d-af71-fc82dbe8045e" providerId="ADAL" clId="{F10EC175-93AB-436D-9B33-F8170B5165F0}" dt="2026-05-02T13:34:16.376" v="25"/>
        <pc:sldMkLst>
          <pc:docMk/>
          <pc:sldMk cId="0" sldId="257"/>
        </pc:sldMkLst>
      </pc:sldChg>
      <pc:sldChg chg="modSp del mod">
        <pc:chgData name="Tony Ferguson" userId="c63d27b8-9dbc-450d-af71-fc82dbe8045e" providerId="ADAL" clId="{F10EC175-93AB-436D-9B33-F8170B5165F0}" dt="2026-05-02T13:34:17.493" v="27"/>
        <pc:sldMkLst>
          <pc:docMk/>
          <pc:sldMk cId="0" sldId="258"/>
        </pc:sldMkLst>
      </pc:sldChg>
      <pc:sldChg chg="modSp del mod">
        <pc:chgData name="Tony Ferguson" userId="c63d27b8-9dbc-450d-af71-fc82dbe8045e" providerId="ADAL" clId="{F10EC175-93AB-436D-9B33-F8170B5165F0}" dt="2026-05-02T13:34:19.064" v="29"/>
        <pc:sldMkLst>
          <pc:docMk/>
          <pc:sldMk cId="0" sldId="259"/>
        </pc:sldMkLst>
      </pc:sldChg>
      <pc:sldChg chg="modSp del mod">
        <pc:chgData name="Tony Ferguson" userId="c63d27b8-9dbc-450d-af71-fc82dbe8045e" providerId="ADAL" clId="{F10EC175-93AB-436D-9B33-F8170B5165F0}" dt="2026-05-02T13:34:20.191" v="31"/>
        <pc:sldMkLst>
          <pc:docMk/>
          <pc:sldMk cId="0" sldId="260"/>
        </pc:sldMkLst>
      </pc:sldChg>
      <pc:sldChg chg="modSp del mod">
        <pc:chgData name="Tony Ferguson" userId="c63d27b8-9dbc-450d-af71-fc82dbe8045e" providerId="ADAL" clId="{F10EC175-93AB-436D-9B33-F8170B5165F0}" dt="2026-05-02T13:34:21.630" v="33"/>
        <pc:sldMkLst>
          <pc:docMk/>
          <pc:sldMk cId="0" sldId="261"/>
        </pc:sldMkLst>
      </pc:sldChg>
      <pc:sldChg chg="modSp del mod">
        <pc:chgData name="Tony Ferguson" userId="c63d27b8-9dbc-450d-af71-fc82dbe8045e" providerId="ADAL" clId="{F10EC175-93AB-436D-9B33-F8170B5165F0}" dt="2026-05-02T13:34:22.457" v="35"/>
        <pc:sldMkLst>
          <pc:docMk/>
          <pc:sldMk cId="0" sldId="262"/>
        </pc:sldMkLst>
      </pc:sldChg>
      <pc:sldChg chg="modSp del mod">
        <pc:chgData name="Tony Ferguson" userId="c63d27b8-9dbc-450d-af71-fc82dbe8045e" providerId="ADAL" clId="{F10EC175-93AB-436D-9B33-F8170B5165F0}" dt="2026-05-02T13:34:23.624" v="37"/>
        <pc:sldMkLst>
          <pc:docMk/>
          <pc:sldMk cId="0" sldId="263"/>
        </pc:sldMkLst>
      </pc:sldChg>
      <pc:sldChg chg="modSp del mod">
        <pc:chgData name="Tony Ferguson" userId="c63d27b8-9dbc-450d-af71-fc82dbe8045e" providerId="ADAL" clId="{F10EC175-93AB-436D-9B33-F8170B5165F0}" dt="2026-05-02T13:34:24.749" v="39"/>
        <pc:sldMkLst>
          <pc:docMk/>
          <pc:sldMk cId="0" sldId="264"/>
        </pc:sldMkLst>
      </pc:sldChg>
      <pc:sldChg chg="modSp del mod">
        <pc:chgData name="Tony Ferguson" userId="c63d27b8-9dbc-450d-af71-fc82dbe8045e" providerId="ADAL" clId="{F10EC175-93AB-436D-9B33-F8170B5165F0}" dt="2026-05-02T13:34:25.877" v="41"/>
        <pc:sldMkLst>
          <pc:docMk/>
          <pc:sldMk cId="0" sldId="265"/>
        </pc:sldMkLst>
      </pc:sldChg>
      <pc:sldChg chg="modSp del mod">
        <pc:chgData name="Tony Ferguson" userId="c63d27b8-9dbc-450d-af71-fc82dbe8045e" providerId="ADAL" clId="{F10EC175-93AB-436D-9B33-F8170B5165F0}" dt="2026-05-02T13:34:27.416" v="43"/>
        <pc:sldMkLst>
          <pc:docMk/>
          <pc:sldMk cId="0" sldId="266"/>
        </pc:sldMkLst>
      </pc:sldChg>
      <pc:sldChg chg="modSp del mod">
        <pc:chgData name="Tony Ferguson" userId="c63d27b8-9dbc-450d-af71-fc82dbe8045e" providerId="ADAL" clId="{F10EC175-93AB-436D-9B33-F8170B5165F0}" dt="2026-05-02T13:34:28.570" v="45"/>
        <pc:sldMkLst>
          <pc:docMk/>
          <pc:sldMk cId="0" sldId="267"/>
        </pc:sldMkLst>
      </pc:sldChg>
      <pc:sldChg chg="modSp del mod">
        <pc:chgData name="Tony Ferguson" userId="c63d27b8-9dbc-450d-af71-fc82dbe8045e" providerId="ADAL" clId="{F10EC175-93AB-436D-9B33-F8170B5165F0}" dt="2026-05-02T13:34:29.709" v="47"/>
        <pc:sldMkLst>
          <pc:docMk/>
          <pc:sldMk cId="0" sldId="268"/>
        </pc:sldMkLst>
      </pc:sldChg>
      <pc:sldChg chg="modSp del mod">
        <pc:chgData name="Tony Ferguson" userId="c63d27b8-9dbc-450d-af71-fc82dbe8045e" providerId="ADAL" clId="{F10EC175-93AB-436D-9B33-F8170B5165F0}" dt="2026-05-02T13:34:30.846" v="49"/>
        <pc:sldMkLst>
          <pc:docMk/>
          <pc:sldMk cId="0" sldId="269"/>
        </pc:sldMkLst>
      </pc:sldChg>
      <pc:sldChg chg="modSp del mod">
        <pc:chgData name="Tony Ferguson" userId="c63d27b8-9dbc-450d-af71-fc82dbe8045e" providerId="ADAL" clId="{F10EC175-93AB-436D-9B33-F8170B5165F0}" dt="2026-05-02T13:34:32.026" v="51"/>
        <pc:sldMkLst>
          <pc:docMk/>
          <pc:sldMk cId="0" sldId="270"/>
        </pc:sldMkLst>
      </pc:sldChg>
      <pc:sldChg chg="modSp del mod">
        <pc:chgData name="Tony Ferguson" userId="c63d27b8-9dbc-450d-af71-fc82dbe8045e" providerId="ADAL" clId="{F10EC175-93AB-436D-9B33-F8170B5165F0}" dt="2026-05-02T13:34:33.055" v="53"/>
        <pc:sldMkLst>
          <pc:docMk/>
          <pc:sldMk cId="0" sldId="271"/>
        </pc:sldMkLst>
      </pc:sldChg>
      <pc:sldChg chg="add del">
        <pc:chgData name="Tony Ferguson" userId="c63d27b8-9dbc-450d-af71-fc82dbe8045e" providerId="ADAL" clId="{F10EC175-93AB-436D-9B33-F8170B5165F0}" dt="2026-05-02T14:19:02.622" v="103"/>
        <pc:sldMkLst>
          <pc:docMk/>
          <pc:sldMk cId="3439824399" sldId="272"/>
        </pc:sldMkLst>
      </pc:sldChg>
      <pc:sldChg chg="add">
        <pc:chgData name="Tony Ferguson" userId="c63d27b8-9dbc-450d-af71-fc82dbe8045e" providerId="ADAL" clId="{F10EC175-93AB-436D-9B33-F8170B5165F0}" dt="2026-05-02T13:34:16.370" v="24"/>
        <pc:sldMkLst>
          <pc:docMk/>
          <pc:sldMk cId="1983826440" sldId="273"/>
        </pc:sldMkLst>
      </pc:sldChg>
      <pc:sldChg chg="add">
        <pc:chgData name="Tony Ferguson" userId="c63d27b8-9dbc-450d-af71-fc82dbe8045e" providerId="ADAL" clId="{F10EC175-93AB-436D-9B33-F8170B5165F0}" dt="2026-05-02T13:34:17.486" v="26"/>
        <pc:sldMkLst>
          <pc:docMk/>
          <pc:sldMk cId="939050392" sldId="274"/>
        </pc:sldMkLst>
      </pc:sldChg>
      <pc:sldChg chg="add">
        <pc:chgData name="Tony Ferguson" userId="c63d27b8-9dbc-450d-af71-fc82dbe8045e" providerId="ADAL" clId="{F10EC175-93AB-436D-9B33-F8170B5165F0}" dt="2026-05-02T13:34:19.056" v="28"/>
        <pc:sldMkLst>
          <pc:docMk/>
          <pc:sldMk cId="492574172" sldId="275"/>
        </pc:sldMkLst>
      </pc:sldChg>
      <pc:sldChg chg="add">
        <pc:chgData name="Tony Ferguson" userId="c63d27b8-9dbc-450d-af71-fc82dbe8045e" providerId="ADAL" clId="{F10EC175-93AB-436D-9B33-F8170B5165F0}" dt="2026-05-02T13:34:20.185" v="30"/>
        <pc:sldMkLst>
          <pc:docMk/>
          <pc:sldMk cId="712574860" sldId="276"/>
        </pc:sldMkLst>
      </pc:sldChg>
      <pc:sldChg chg="add">
        <pc:chgData name="Tony Ferguson" userId="c63d27b8-9dbc-450d-af71-fc82dbe8045e" providerId="ADAL" clId="{F10EC175-93AB-436D-9B33-F8170B5165F0}" dt="2026-05-02T13:34:21.622" v="32"/>
        <pc:sldMkLst>
          <pc:docMk/>
          <pc:sldMk cId="3423014382" sldId="277"/>
        </pc:sldMkLst>
      </pc:sldChg>
      <pc:sldChg chg="add">
        <pc:chgData name="Tony Ferguson" userId="c63d27b8-9dbc-450d-af71-fc82dbe8045e" providerId="ADAL" clId="{F10EC175-93AB-436D-9B33-F8170B5165F0}" dt="2026-05-02T13:34:22.451" v="34"/>
        <pc:sldMkLst>
          <pc:docMk/>
          <pc:sldMk cId="475846789" sldId="278"/>
        </pc:sldMkLst>
      </pc:sldChg>
      <pc:sldChg chg="add">
        <pc:chgData name="Tony Ferguson" userId="c63d27b8-9dbc-450d-af71-fc82dbe8045e" providerId="ADAL" clId="{F10EC175-93AB-436D-9B33-F8170B5165F0}" dt="2026-05-02T13:34:23.617" v="36"/>
        <pc:sldMkLst>
          <pc:docMk/>
          <pc:sldMk cId="1506526916" sldId="279"/>
        </pc:sldMkLst>
      </pc:sldChg>
      <pc:sldChg chg="add">
        <pc:chgData name="Tony Ferguson" userId="c63d27b8-9dbc-450d-af71-fc82dbe8045e" providerId="ADAL" clId="{F10EC175-93AB-436D-9B33-F8170B5165F0}" dt="2026-05-02T13:34:24.743" v="38"/>
        <pc:sldMkLst>
          <pc:docMk/>
          <pc:sldMk cId="3666999443" sldId="280"/>
        </pc:sldMkLst>
      </pc:sldChg>
      <pc:sldChg chg="add">
        <pc:chgData name="Tony Ferguson" userId="c63d27b8-9dbc-450d-af71-fc82dbe8045e" providerId="ADAL" clId="{F10EC175-93AB-436D-9B33-F8170B5165F0}" dt="2026-05-02T13:34:25.871" v="40"/>
        <pc:sldMkLst>
          <pc:docMk/>
          <pc:sldMk cId="1037527558" sldId="281"/>
        </pc:sldMkLst>
      </pc:sldChg>
      <pc:sldChg chg="add">
        <pc:chgData name="Tony Ferguson" userId="c63d27b8-9dbc-450d-af71-fc82dbe8045e" providerId="ADAL" clId="{F10EC175-93AB-436D-9B33-F8170B5165F0}" dt="2026-05-02T13:34:27.410" v="42"/>
        <pc:sldMkLst>
          <pc:docMk/>
          <pc:sldMk cId="2342370481" sldId="282"/>
        </pc:sldMkLst>
      </pc:sldChg>
      <pc:sldChg chg="add">
        <pc:chgData name="Tony Ferguson" userId="c63d27b8-9dbc-450d-af71-fc82dbe8045e" providerId="ADAL" clId="{F10EC175-93AB-436D-9B33-F8170B5165F0}" dt="2026-05-02T13:34:28.565" v="44"/>
        <pc:sldMkLst>
          <pc:docMk/>
          <pc:sldMk cId="1398808746" sldId="283"/>
        </pc:sldMkLst>
      </pc:sldChg>
      <pc:sldChg chg="modSp add mod">
        <pc:chgData name="Tony Ferguson" userId="c63d27b8-9dbc-450d-af71-fc82dbe8045e" providerId="ADAL" clId="{F10EC175-93AB-436D-9B33-F8170B5165F0}" dt="2026-05-02T14:17:02.847" v="101"/>
        <pc:sldMkLst>
          <pc:docMk/>
          <pc:sldMk cId="1557469100" sldId="284"/>
        </pc:sldMkLst>
        <pc:spChg chg="mod">
          <ac:chgData name="Tony Ferguson" userId="c63d27b8-9dbc-450d-af71-fc82dbe8045e" providerId="ADAL" clId="{F10EC175-93AB-436D-9B33-F8170B5165F0}" dt="2026-05-02T14:17:02.839" v="81"/>
          <ac:spMkLst>
            <pc:docMk/>
            <pc:sldMk cId="1557469100" sldId="284"/>
            <ac:spMk id="8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0" v="82"/>
          <ac:spMkLst>
            <pc:docMk/>
            <pc:sldMk cId="1557469100" sldId="284"/>
            <ac:spMk id="9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0" v="83"/>
          <ac:spMkLst>
            <pc:docMk/>
            <pc:sldMk cId="1557469100" sldId="284"/>
            <ac:spMk id="10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0" v="84"/>
          <ac:spMkLst>
            <pc:docMk/>
            <pc:sldMk cId="1557469100" sldId="284"/>
            <ac:spMk id="11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2" v="85"/>
          <ac:spMkLst>
            <pc:docMk/>
            <pc:sldMk cId="1557469100" sldId="284"/>
            <ac:spMk id="12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2" v="86"/>
          <ac:spMkLst>
            <pc:docMk/>
            <pc:sldMk cId="1557469100" sldId="284"/>
            <ac:spMk id="13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2" v="87"/>
          <ac:spMkLst>
            <pc:docMk/>
            <pc:sldMk cId="1557469100" sldId="284"/>
            <ac:spMk id="14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3" v="88"/>
          <ac:spMkLst>
            <pc:docMk/>
            <pc:sldMk cId="1557469100" sldId="284"/>
            <ac:spMk id="15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3" v="89"/>
          <ac:spMkLst>
            <pc:docMk/>
            <pc:sldMk cId="1557469100" sldId="284"/>
            <ac:spMk id="16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3" v="90"/>
          <ac:spMkLst>
            <pc:docMk/>
            <pc:sldMk cId="1557469100" sldId="284"/>
            <ac:spMk id="17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4" v="91"/>
          <ac:spMkLst>
            <pc:docMk/>
            <pc:sldMk cId="1557469100" sldId="284"/>
            <ac:spMk id="18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4" v="92"/>
          <ac:spMkLst>
            <pc:docMk/>
            <pc:sldMk cId="1557469100" sldId="284"/>
            <ac:spMk id="19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4" v="93"/>
          <ac:spMkLst>
            <pc:docMk/>
            <pc:sldMk cId="1557469100" sldId="284"/>
            <ac:spMk id="20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5" v="94"/>
          <ac:spMkLst>
            <pc:docMk/>
            <pc:sldMk cId="1557469100" sldId="284"/>
            <ac:spMk id="21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5" v="95"/>
          <ac:spMkLst>
            <pc:docMk/>
            <pc:sldMk cId="1557469100" sldId="284"/>
            <ac:spMk id="22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6" v="96"/>
          <ac:spMkLst>
            <pc:docMk/>
            <pc:sldMk cId="1557469100" sldId="284"/>
            <ac:spMk id="23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6" v="97"/>
          <ac:spMkLst>
            <pc:docMk/>
            <pc:sldMk cId="1557469100" sldId="284"/>
            <ac:spMk id="24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6" v="98"/>
          <ac:spMkLst>
            <pc:docMk/>
            <pc:sldMk cId="1557469100" sldId="284"/>
            <ac:spMk id="25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7" v="99"/>
          <ac:spMkLst>
            <pc:docMk/>
            <pc:sldMk cId="1557469100" sldId="284"/>
            <ac:spMk id="26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7" v="100"/>
          <ac:spMkLst>
            <pc:docMk/>
            <pc:sldMk cId="1557469100" sldId="284"/>
            <ac:spMk id="27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7:02.847" v="101"/>
          <ac:spMkLst>
            <pc:docMk/>
            <pc:sldMk cId="1557469100" sldId="284"/>
            <ac:spMk id="28" creationId="{00000000-0000-0000-0000-000000000000}"/>
          </ac:spMkLst>
        </pc:spChg>
      </pc:sldChg>
      <pc:sldChg chg="modSp add mod">
        <pc:chgData name="Tony Ferguson" userId="c63d27b8-9dbc-450d-af71-fc82dbe8045e" providerId="ADAL" clId="{F10EC175-93AB-436D-9B33-F8170B5165F0}" dt="2026-05-02T14:12:33.333" v="59"/>
        <pc:sldMkLst>
          <pc:docMk/>
          <pc:sldMk cId="2803110006" sldId="285"/>
        </pc:sldMkLst>
        <pc:spChg chg="mod">
          <ac:chgData name="Tony Ferguson" userId="c63d27b8-9dbc-450d-af71-fc82dbe8045e" providerId="ADAL" clId="{F10EC175-93AB-436D-9B33-F8170B5165F0}" dt="2026-05-02T14:12:33.331" v="54"/>
          <ac:spMkLst>
            <pc:docMk/>
            <pc:sldMk cId="2803110006" sldId="285"/>
            <ac:spMk id="4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2:33.332" v="55"/>
          <ac:spMkLst>
            <pc:docMk/>
            <pc:sldMk cId="2803110006" sldId="285"/>
            <ac:spMk id="5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2:33.332" v="56"/>
          <ac:spMkLst>
            <pc:docMk/>
            <pc:sldMk cId="2803110006" sldId="285"/>
            <ac:spMk id="8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2:33.332" v="57"/>
          <ac:spMkLst>
            <pc:docMk/>
            <pc:sldMk cId="2803110006" sldId="285"/>
            <ac:spMk id="9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2:33.333" v="58"/>
          <ac:spMkLst>
            <pc:docMk/>
            <pc:sldMk cId="2803110006" sldId="285"/>
            <ac:spMk id="12" creationId="{00000000-0000-0000-0000-000000000000}"/>
          </ac:spMkLst>
        </pc:spChg>
        <pc:spChg chg="mod">
          <ac:chgData name="Tony Ferguson" userId="c63d27b8-9dbc-450d-af71-fc82dbe8045e" providerId="ADAL" clId="{F10EC175-93AB-436D-9B33-F8170B5165F0}" dt="2026-05-02T14:12:33.333" v="59"/>
          <ac:spMkLst>
            <pc:docMk/>
            <pc:sldMk cId="2803110006" sldId="285"/>
            <ac:spMk id="13" creationId="{00000000-0000-0000-0000-000000000000}"/>
          </ac:spMkLst>
        </pc:spChg>
      </pc:sldChg>
      <pc:sldChg chg="add">
        <pc:chgData name="Tony Ferguson" userId="c63d27b8-9dbc-450d-af71-fc82dbe8045e" providerId="ADAL" clId="{F10EC175-93AB-436D-9B33-F8170B5165F0}" dt="2026-05-02T13:34:32.021" v="50"/>
        <pc:sldMkLst>
          <pc:docMk/>
          <pc:sldMk cId="1502722045" sldId="286"/>
        </pc:sldMkLst>
      </pc:sldChg>
      <pc:sldChg chg="add">
        <pc:chgData name="Tony Ferguson" userId="c63d27b8-9dbc-450d-af71-fc82dbe8045e" providerId="ADAL" clId="{F10EC175-93AB-436D-9B33-F8170B5165F0}" dt="2026-05-02T13:34:33.050" v="52"/>
        <pc:sldMkLst>
          <pc:docMk/>
          <pc:sldMk cId="1276034198" sldId="287"/>
        </pc:sldMkLst>
      </pc:sldChg>
      <pc:sldChg chg="add">
        <pc:chgData name="Tony Ferguson" userId="c63d27b8-9dbc-450d-af71-fc82dbe8045e" providerId="ADAL" clId="{F10EC175-93AB-436D-9B33-F8170B5165F0}" dt="2026-05-02T14:19:02.603" v="102"/>
        <pc:sldMkLst>
          <pc:docMk/>
          <pc:sldMk cId="4242036904" sldId="28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247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0"/>
            <a:ext cx="2926080" cy="5143500"/>
          </a:xfrm>
          <a:prstGeom prst="rect">
            <a:avLst/>
          </a:prstGeom>
          <a:solidFill>
            <a:srgbClr val="121E33"/>
          </a:solidFill>
          <a:ln w="12700">
            <a:solidFill>
              <a:srgbClr val="121E33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UNLOCKED  ·  MODULE 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5303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</a:t>
            </a:r>
            <a:endParaRPr lang="en-US" sz="50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5303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Simple Chats to</a:t>
            </a:r>
            <a:endParaRPr lang="en-US" sz="2200" dirty="0"/>
          </a:p>
          <a:p>
            <a:pPr marL="0" indent="0">
              <a:buNone/>
            </a:pPr>
            <a:r>
              <a:rPr lang="en-US" sz="2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Powerful Results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6492240" y="91440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you'll learn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492240" y="1371600"/>
            <a:ext cx="2377440" cy="502920"/>
          </a:xfrm>
          <a:prstGeom prst="rect">
            <a:avLst/>
          </a:prstGeom>
          <a:solidFill>
            <a:srgbClr val="00B4D8">
              <a:alpha val="1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1" name="Shape 9"/>
          <p:cNvSpPr/>
          <p:nvPr/>
        </p:nvSpPr>
        <p:spPr>
          <a:xfrm>
            <a:off x="6492240" y="1371600"/>
            <a:ext cx="64008" cy="5029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2" name="Text 10"/>
          <p:cNvSpPr/>
          <p:nvPr/>
        </p:nvSpPr>
        <p:spPr>
          <a:xfrm>
            <a:off x="6629400" y="137160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Role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492240" y="2029968"/>
            <a:ext cx="2377440" cy="502920"/>
          </a:xfrm>
          <a:prstGeom prst="rect">
            <a:avLst/>
          </a:prstGeom>
          <a:solidFill>
            <a:srgbClr val="F59E0B">
              <a:alpha val="15000"/>
            </a:srgbClr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4" name="Shape 12"/>
          <p:cNvSpPr/>
          <p:nvPr/>
        </p:nvSpPr>
        <p:spPr>
          <a:xfrm>
            <a:off x="6492240" y="2029968"/>
            <a:ext cx="64008" cy="5029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5" name="Text 13"/>
          <p:cNvSpPr/>
          <p:nvPr/>
        </p:nvSpPr>
        <p:spPr>
          <a:xfrm>
            <a:off x="6629400" y="2029968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Context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492240" y="2688336"/>
            <a:ext cx="2377440" cy="502920"/>
          </a:xfrm>
          <a:prstGeom prst="rect">
            <a:avLst/>
          </a:prstGeom>
          <a:solidFill>
            <a:srgbClr val="10B981">
              <a:alpha val="15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7" name="Shape 15"/>
          <p:cNvSpPr/>
          <p:nvPr/>
        </p:nvSpPr>
        <p:spPr>
          <a:xfrm>
            <a:off x="6492240" y="2688336"/>
            <a:ext cx="64008" cy="5029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8" name="Text 16"/>
          <p:cNvSpPr/>
          <p:nvPr/>
        </p:nvSpPr>
        <p:spPr>
          <a:xfrm>
            <a:off x="6629400" y="2688336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Task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492240" y="3346704"/>
            <a:ext cx="2377440" cy="502920"/>
          </a:xfrm>
          <a:prstGeom prst="rect">
            <a:avLst/>
          </a:prstGeom>
          <a:solidFill>
            <a:srgbClr val="8B5CF6">
              <a:alpha val="15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0" name="Shape 18"/>
          <p:cNvSpPr/>
          <p:nvPr/>
        </p:nvSpPr>
        <p:spPr>
          <a:xfrm>
            <a:off x="6492240" y="3346704"/>
            <a:ext cx="64008" cy="50292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1" name="Text 19"/>
          <p:cNvSpPr/>
          <p:nvPr/>
        </p:nvSpPr>
        <p:spPr>
          <a:xfrm>
            <a:off x="6629400" y="3346704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Examples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492240" y="4005072"/>
            <a:ext cx="2377440" cy="502920"/>
          </a:xfrm>
          <a:prstGeom prst="rect">
            <a:avLst/>
          </a:prstGeom>
          <a:solidFill>
            <a:srgbClr val="F43F5E">
              <a:alpha val="15000"/>
            </a:srgbClr>
          </a:solidFill>
          <a:ln w="12700">
            <a:solidFill>
              <a:srgbClr val="F43F5E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3" name="Shape 21"/>
          <p:cNvSpPr/>
          <p:nvPr/>
        </p:nvSpPr>
        <p:spPr>
          <a:xfrm>
            <a:off x="6492240" y="4005072"/>
            <a:ext cx="64008" cy="502920"/>
          </a:xfrm>
          <a:prstGeom prst="rect">
            <a:avLst/>
          </a:prstGeom>
          <a:solidFill>
            <a:srgbClr val="F43F5E"/>
          </a:solidFill>
          <a:ln w="12700">
            <a:solidFill>
              <a:srgbClr val="F43F5E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4" name="Text 22"/>
          <p:cNvSpPr/>
          <p:nvPr/>
        </p:nvSpPr>
        <p:spPr>
          <a:xfrm>
            <a:off x="6629400" y="4005072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Format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6" name="Text 2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·  AI Unlocked  ·  RITO Technologies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242036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4892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" name="Text 1"/>
          <p:cNvSpPr/>
          <p:nvPr/>
        </p:nvSpPr>
        <p:spPr>
          <a:xfrm>
            <a:off x="228600" y="109728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Element 5 — Format: Tell Claude How to Package It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822960" cy="822960"/>
          </a:xfrm>
          <a:prstGeom prst="ellipse">
            <a:avLst/>
          </a:prstGeom>
          <a:solidFill>
            <a:srgbClr val="F43F5E"/>
          </a:solidFill>
          <a:ln w="12700">
            <a:solidFill>
              <a:srgbClr val="F43F5E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228600" y="1069848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88720" y="1115568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43F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228600" y="2011680"/>
            <a:ext cx="37490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8" name="Shape 6"/>
          <p:cNvSpPr/>
          <p:nvPr/>
        </p:nvSpPr>
        <p:spPr>
          <a:xfrm>
            <a:off x="228600" y="2011680"/>
            <a:ext cx="64008" cy="1508760"/>
          </a:xfrm>
          <a:prstGeom prst="rect">
            <a:avLst/>
          </a:prstGeom>
          <a:solidFill>
            <a:srgbClr val="F43F5E"/>
          </a:solidFill>
          <a:ln w="12700">
            <a:solidFill>
              <a:srgbClr val="F43F5E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9" name="Text 7"/>
          <p:cNvSpPr/>
          <p:nvPr/>
        </p:nvSpPr>
        <p:spPr>
          <a:xfrm>
            <a:off x="393192" y="210312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93192" y="2450592"/>
            <a:ext cx="3520440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Specify length, structure, sections, tone, and output constraints. Without this, Claude decides the format — which may not match what you need. Remove all guesswork about what the result should look like.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28600" y="3611880"/>
            <a:ext cx="37490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2" name="Shape 10"/>
          <p:cNvSpPr/>
          <p:nvPr/>
        </p:nvSpPr>
        <p:spPr>
          <a:xfrm>
            <a:off x="228600" y="3611880"/>
            <a:ext cx="64008" cy="868680"/>
          </a:xfrm>
          <a:prstGeom prst="rect">
            <a:avLst/>
          </a:prstGeom>
          <a:solidFill>
            <a:srgbClr val="F43F5E"/>
          </a:solidFill>
          <a:ln w="12700">
            <a:solidFill>
              <a:srgbClr val="F43F5E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3" name="Text 11"/>
          <p:cNvSpPr/>
          <p:nvPr/>
        </p:nvSpPr>
        <p:spPr>
          <a:xfrm>
            <a:off x="393192" y="370332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rule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93192" y="4050792"/>
            <a:ext cx="35204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Specify: length, structure,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any hard constraints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160520" y="1005840"/>
            <a:ext cx="4754880" cy="3337560"/>
          </a:xfrm>
          <a:prstGeom prst="rect">
            <a:avLst/>
          </a:prstGeom>
          <a:solidFill>
            <a:srgbClr val="0F172A"/>
          </a:solidFill>
          <a:ln w="1905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6" name="Text 14"/>
          <p:cNvSpPr/>
          <p:nvPr/>
        </p:nvSpPr>
        <p:spPr>
          <a:xfrm>
            <a:off x="4270248" y="109728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PROMPT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297680" y="1325880"/>
            <a:ext cx="448056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Format requirements: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Each post: 100-150 words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Include 3 relevant hashtags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End with a clear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call to action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9" name="Text 1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·  AI Unlocked  ·  RITO Technologies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037527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109728"/>
            <a:ext cx="8595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Complete Prompt — All 5 Elements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274320" y="868680"/>
            <a:ext cx="5760720" cy="3749040"/>
          </a:xfrm>
          <a:prstGeom prst="rect">
            <a:avLst/>
          </a:prstGeom>
          <a:solidFill>
            <a:srgbClr val="0F172A"/>
          </a:solidFill>
          <a:ln w="1905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Text 2"/>
          <p:cNvSpPr/>
          <p:nvPr/>
        </p:nvSpPr>
        <p:spPr>
          <a:xfrm>
            <a:off x="384048" y="960120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COMPLETE PROMPT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411480" y="1188720"/>
            <a:ext cx="548640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67E8F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 are a social media marketing expert specializing in B2B technology companies.</a:t>
            </a:r>
            <a:endParaRPr lang="en-US" sz="1200" dirty="0"/>
          </a:p>
          <a:p>
            <a:pPr marL="0" indent="0">
              <a:buNone/>
            </a:pPr>
            <a:r>
              <a:rPr lang="en-US" sz="500" dirty="0">
                <a:solidFill>
                  <a:srgbClr val="0000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Our company is launching CloudSync Pro — a secure file-sharing platform for remote teams. Audience: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IT managers at mid-sized companies (50–500 staff).</a:t>
            </a:r>
            <a:endParaRPr lang="en-US" sz="1200" dirty="0"/>
          </a:p>
          <a:p>
            <a:pPr marL="0" indent="0">
              <a:buNone/>
            </a:pPr>
            <a:r>
              <a:rPr lang="en-US" sz="500" dirty="0">
                <a:solidFill>
                  <a:srgbClr val="0000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Write 3 LinkedIn posts for our launch. Each post focuses on: (1) speed (2) security (3) integration.</a:t>
            </a:r>
            <a:endParaRPr lang="en-US" sz="1200" dirty="0"/>
          </a:p>
          <a:p>
            <a:pPr marL="0" indent="0">
              <a:buNone/>
            </a:pPr>
            <a:r>
              <a:rPr lang="en-US" sz="500" dirty="0">
                <a:solidFill>
                  <a:srgbClr val="0000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4B5F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Example voice: “Your team moves fast. Your tools should too. CloudSync Pro syncs in real time.”</a:t>
            </a:r>
            <a:endParaRPr lang="en-US" sz="1200" dirty="0"/>
          </a:p>
          <a:p>
            <a:pPr marL="0" indent="0">
              <a:buNone/>
            </a:pPr>
            <a:r>
              <a:rPr lang="en-US" sz="500" dirty="0">
                <a:solidFill>
                  <a:srgbClr val="0000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DA4A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Format: 100–150 words. 3 hashtags. End with a CTA.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217920" y="91440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COLOUR KEY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6217920" y="1325880"/>
            <a:ext cx="274320" cy="274320"/>
          </a:xfrm>
          <a:prstGeom prst="rect">
            <a:avLst/>
          </a:prstGeom>
          <a:solidFill>
            <a:srgbClr val="67E8F9"/>
          </a:solidFill>
          <a:ln w="12700">
            <a:solidFill>
              <a:srgbClr val="67E8F9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8" name="Text 6"/>
          <p:cNvSpPr/>
          <p:nvPr/>
        </p:nvSpPr>
        <p:spPr>
          <a:xfrm>
            <a:off x="6583680" y="13258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217920" y="1892808"/>
            <a:ext cx="274320" cy="274320"/>
          </a:xfrm>
          <a:prstGeom prst="rect">
            <a:avLst/>
          </a:prstGeom>
          <a:solidFill>
            <a:srgbClr val="FCD34D"/>
          </a:solidFill>
          <a:ln w="12700">
            <a:solidFill>
              <a:srgbClr val="FCD34D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0" name="Text 8"/>
          <p:cNvSpPr/>
          <p:nvPr/>
        </p:nvSpPr>
        <p:spPr>
          <a:xfrm>
            <a:off x="6583680" y="189280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217920" y="2459736"/>
            <a:ext cx="274320" cy="274320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2" name="Text 10"/>
          <p:cNvSpPr/>
          <p:nvPr/>
        </p:nvSpPr>
        <p:spPr>
          <a:xfrm>
            <a:off x="6583680" y="245973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217920" y="3026664"/>
            <a:ext cx="274320" cy="274320"/>
          </a:xfrm>
          <a:prstGeom prst="rect">
            <a:avLst/>
          </a:prstGeom>
          <a:solidFill>
            <a:srgbClr val="C4B5FD"/>
          </a:solidFill>
          <a:ln w="12700">
            <a:solidFill>
              <a:srgbClr val="C4B5FD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4" name="Text 12"/>
          <p:cNvSpPr/>
          <p:nvPr/>
        </p:nvSpPr>
        <p:spPr>
          <a:xfrm>
            <a:off x="6583680" y="302666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217920" y="3593592"/>
            <a:ext cx="274320" cy="274320"/>
          </a:xfrm>
          <a:prstGeom prst="rect">
            <a:avLst/>
          </a:prstGeom>
          <a:solidFill>
            <a:srgbClr val="FDA4AF"/>
          </a:solidFill>
          <a:ln w="12700">
            <a:solidFill>
              <a:srgbClr val="FDA4AF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6" name="Text 14"/>
          <p:cNvSpPr/>
          <p:nvPr/>
        </p:nvSpPr>
        <p:spPr>
          <a:xfrm>
            <a:off x="6583680" y="359359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74320" y="4617720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topic. Completely different quality. The difference is structure.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9" name="Text 1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·  AI Unlocked  ·  RITO Technologies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342370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4892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" name="Text 1"/>
          <p:cNvSpPr/>
          <p:nvPr/>
        </p:nvSpPr>
        <p:spPr>
          <a:xfrm>
            <a:off x="228600" y="109728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vs After: See the Difference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28600" y="1005840"/>
            <a:ext cx="4114800" cy="411480"/>
          </a:xfrm>
          <a:prstGeom prst="rect">
            <a:avLst/>
          </a:prstGeom>
          <a:solidFill>
            <a:srgbClr val="F43F5E"/>
          </a:solidFill>
          <a:ln w="12700">
            <a:solidFill>
              <a:srgbClr val="F43F5E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320040" y="100584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SIMPLE PROMPT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28600" y="1417320"/>
            <a:ext cx="4114800" cy="914400"/>
          </a:xfrm>
          <a:prstGeom prst="rect">
            <a:avLst/>
          </a:prstGeom>
          <a:solidFill>
            <a:srgbClr val="0F172A"/>
          </a:solidFill>
          <a:ln w="1905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7" name="Text 5"/>
          <p:cNvSpPr/>
          <p:nvPr/>
        </p:nvSpPr>
        <p:spPr>
          <a:xfrm>
            <a:off x="338328" y="150876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PROMPT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65760" y="1737360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Write a social media post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our new product.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28600" y="2423160"/>
            <a:ext cx="4114800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0" name="Shape 8"/>
          <p:cNvSpPr/>
          <p:nvPr/>
        </p:nvSpPr>
        <p:spPr>
          <a:xfrm>
            <a:off x="228600" y="2423160"/>
            <a:ext cx="64008" cy="2240280"/>
          </a:xfrm>
          <a:prstGeom prst="rect">
            <a:avLst/>
          </a:prstGeom>
          <a:solidFill>
            <a:srgbClr val="F43F5E"/>
          </a:solidFill>
          <a:ln w="12700">
            <a:solidFill>
              <a:srgbClr val="F43F5E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1" name="Text 9"/>
          <p:cNvSpPr/>
          <p:nvPr/>
        </p:nvSpPr>
        <p:spPr>
          <a:xfrm>
            <a:off x="393192" y="2514600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get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93192" y="2862072"/>
            <a:ext cx="3886200" cy="1709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generic, bland post. Correct grammar. No personality. Wrong platform. Wrong length. Missing your brand voice. Could be for any company selling anything.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0" y="1005840"/>
            <a:ext cx="4343400" cy="41148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4" name="Text 12"/>
          <p:cNvSpPr/>
          <p:nvPr/>
        </p:nvSpPr>
        <p:spPr>
          <a:xfrm>
            <a:off x="4663440" y="1005840"/>
            <a:ext cx="4160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5-ELEMENT PROMPT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0" y="1417320"/>
            <a:ext cx="4343400" cy="914400"/>
          </a:xfrm>
          <a:prstGeom prst="rect">
            <a:avLst/>
          </a:prstGeom>
          <a:solidFill>
            <a:srgbClr val="0F172A"/>
          </a:solidFill>
          <a:ln w="1905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6" name="Text 14"/>
          <p:cNvSpPr/>
          <p:nvPr/>
        </p:nvSpPr>
        <p:spPr>
          <a:xfrm>
            <a:off x="4681728" y="150876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PROMPT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709160" y="1737360"/>
            <a:ext cx="4069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Role + Context + Task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 Examples + Format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572000" y="2423160"/>
            <a:ext cx="4343400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9" name="Shape 17"/>
          <p:cNvSpPr/>
          <p:nvPr/>
        </p:nvSpPr>
        <p:spPr>
          <a:xfrm>
            <a:off x="4572000" y="2423160"/>
            <a:ext cx="64008" cy="224028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0" name="Text 18"/>
          <p:cNvSpPr/>
          <p:nvPr/>
        </p:nvSpPr>
        <p:spPr>
          <a:xfrm>
            <a:off x="4736592" y="25146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get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736592" y="2862072"/>
            <a:ext cx="4114800" cy="1709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LinkedIn posts, each 100-150 words, in your brand voice, focused on speed/security/integration, with hashtags and a clear CTA. Ready to publish.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3" name="Text 2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·  AI Unlocked  ·  RITO Technologies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398808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4892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" name="Text 1"/>
          <p:cNvSpPr/>
          <p:nvPr/>
        </p:nvSpPr>
        <p:spPr>
          <a:xfrm>
            <a:off x="228600" y="109728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Copy-Paste Template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228600" y="960120"/>
            <a:ext cx="8686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this for any request. Fill in the blanks. Leave out sections you don't need yet.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28600" y="1463040"/>
            <a:ext cx="5303520" cy="2880360"/>
          </a:xfrm>
          <a:prstGeom prst="rect">
            <a:avLst/>
          </a:prstGeom>
          <a:solidFill>
            <a:srgbClr val="0F172A"/>
          </a:solidFill>
          <a:ln w="1905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6" name="Text 4"/>
          <p:cNvSpPr/>
          <p:nvPr/>
        </p:nvSpPr>
        <p:spPr>
          <a:xfrm>
            <a:off x="338328" y="1554480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YOUR TEMPLATE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65760" y="1783080"/>
            <a:ext cx="502920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 are a </a:t>
            </a:r>
            <a:r>
              <a:rPr lang="en-US" sz="1100" b="1" dirty="0">
                <a:solidFill>
                  <a:srgbClr val="67E8F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[expert role]</a:t>
            </a:r>
            <a:r>
              <a:rPr lang="en-US" sz="11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endParaRPr lang="en-US" sz="1100" dirty="0"/>
          </a:p>
          <a:p>
            <a:pPr marL="0" indent="0">
              <a:buNone/>
            </a:pPr>
            <a:r>
              <a:rPr lang="en-US" sz="500" dirty="0">
                <a:solidFill>
                  <a:srgbClr val="0000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[Background: describe your product / situation / audience / constraints]</a:t>
            </a:r>
            <a:endParaRPr lang="en-US" sz="1100" dirty="0"/>
          </a:p>
          <a:p>
            <a:pPr marL="0" indent="0">
              <a:buNone/>
            </a:pPr>
            <a:r>
              <a:rPr lang="en-US" sz="500" dirty="0">
                <a:solidFill>
                  <a:srgbClr val="0000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[Task: what to do, how many, what focus, what angles]</a:t>
            </a:r>
            <a:endParaRPr lang="en-US" sz="1100" dirty="0"/>
          </a:p>
          <a:p>
            <a:pPr marL="0" indent="0">
              <a:buNone/>
            </a:pPr>
            <a:r>
              <a:rPr lang="en-US" sz="500" dirty="0">
                <a:solidFill>
                  <a:srgbClr val="0000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Example of what I want: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C4B5F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[Paste 1-2 examples of tone, style, or format]</a:t>
            </a:r>
            <a:endParaRPr lang="en-US" sz="1100" dirty="0"/>
          </a:p>
          <a:p>
            <a:pPr marL="0" indent="0">
              <a:buNone/>
            </a:pPr>
            <a:r>
              <a:rPr lang="en-US" sz="500" dirty="0">
                <a:solidFill>
                  <a:srgbClr val="0000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DA4A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Format: [length, structure, sections, tone, any hard constraints]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760720" y="128016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ELEMENTS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5760720" y="1691639"/>
            <a:ext cx="3154680" cy="457200"/>
          </a:xfrm>
          <a:prstGeom prst="rect">
            <a:avLst/>
          </a:prstGeom>
          <a:solidFill>
            <a:srgbClr val="00B4D8">
              <a:alpha val="1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0" name="Shape 8"/>
          <p:cNvSpPr/>
          <p:nvPr/>
        </p:nvSpPr>
        <p:spPr>
          <a:xfrm>
            <a:off x="5760720" y="1691639"/>
            <a:ext cx="64008" cy="4572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1" name="Text 9"/>
          <p:cNvSpPr/>
          <p:nvPr/>
        </p:nvSpPr>
        <p:spPr>
          <a:xfrm>
            <a:off x="5897880" y="1691639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7E8F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Role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903720" y="1691639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Claude should be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760720" y="2240280"/>
            <a:ext cx="3154680" cy="457200"/>
          </a:xfrm>
          <a:prstGeom prst="rect">
            <a:avLst/>
          </a:prstGeom>
          <a:solidFill>
            <a:srgbClr val="F59E0B">
              <a:alpha val="10000"/>
            </a:srgbClr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4" name="Shape 12"/>
          <p:cNvSpPr/>
          <p:nvPr/>
        </p:nvSpPr>
        <p:spPr>
          <a:xfrm>
            <a:off x="5760720" y="2240280"/>
            <a:ext cx="64008" cy="4572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5" name="Text 13"/>
          <p:cNvSpPr/>
          <p:nvPr/>
        </p:nvSpPr>
        <p:spPr>
          <a:xfrm>
            <a:off x="5897880" y="224028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Context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903720" y="224028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 &amp; audience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760720" y="2788920"/>
            <a:ext cx="3154680" cy="457200"/>
          </a:xfrm>
          <a:prstGeom prst="rect">
            <a:avLst/>
          </a:prstGeom>
          <a:solidFill>
            <a:srgbClr val="10B981">
              <a:alpha val="10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8" name="Shape 16"/>
          <p:cNvSpPr/>
          <p:nvPr/>
        </p:nvSpPr>
        <p:spPr>
          <a:xfrm>
            <a:off x="5760720" y="2788920"/>
            <a:ext cx="64008" cy="4572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9" name="Text 17"/>
          <p:cNvSpPr/>
          <p:nvPr/>
        </p:nvSpPr>
        <p:spPr>
          <a:xfrm>
            <a:off x="5897880" y="278892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Task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903720" y="278892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produce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760720" y="3337560"/>
            <a:ext cx="3154680" cy="457200"/>
          </a:xfrm>
          <a:prstGeom prst="rect">
            <a:avLst/>
          </a:prstGeom>
          <a:solidFill>
            <a:srgbClr val="8B5CF6">
              <a:alpha val="10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2" name="Shape 20"/>
          <p:cNvSpPr/>
          <p:nvPr/>
        </p:nvSpPr>
        <p:spPr>
          <a:xfrm>
            <a:off x="5760720" y="3337560"/>
            <a:ext cx="64008" cy="45720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3" name="Text 21"/>
          <p:cNvSpPr/>
          <p:nvPr/>
        </p:nvSpPr>
        <p:spPr>
          <a:xfrm>
            <a:off x="5897880" y="333756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4B5F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Examples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903720" y="333756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style samples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760720" y="3886200"/>
            <a:ext cx="3154680" cy="457200"/>
          </a:xfrm>
          <a:prstGeom prst="rect">
            <a:avLst/>
          </a:prstGeom>
          <a:solidFill>
            <a:srgbClr val="F43F5E">
              <a:alpha val="10000"/>
            </a:srgbClr>
          </a:solidFill>
          <a:ln w="12700">
            <a:solidFill>
              <a:srgbClr val="F43F5E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6" name="Shape 24"/>
          <p:cNvSpPr/>
          <p:nvPr/>
        </p:nvSpPr>
        <p:spPr>
          <a:xfrm>
            <a:off x="5760720" y="3886200"/>
            <a:ext cx="64008" cy="457200"/>
          </a:xfrm>
          <a:prstGeom prst="rect">
            <a:avLst/>
          </a:prstGeom>
          <a:solidFill>
            <a:srgbClr val="F43F5E"/>
          </a:solidFill>
          <a:ln w="12700">
            <a:solidFill>
              <a:srgbClr val="F43F5E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7" name="Text 25"/>
          <p:cNvSpPr/>
          <p:nvPr/>
        </p:nvSpPr>
        <p:spPr>
          <a:xfrm>
            <a:off x="5897880" y="388620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DA4A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Format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903720" y="388620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Length &amp; structure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28600" y="4462272"/>
            <a:ext cx="8686800" cy="274320"/>
          </a:xfrm>
          <a:prstGeom prst="rect">
            <a:avLst/>
          </a:prstGeom>
          <a:solidFill>
            <a:srgbClr val="00B4D8">
              <a:alpha val="1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0" name="Text 28"/>
          <p:cNvSpPr/>
          <p:nvPr/>
        </p:nvSpPr>
        <p:spPr>
          <a:xfrm>
            <a:off x="320040" y="4462272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Start with just Role + Task. Add the other elements one at a time as you get comfortable.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2" name="Text 30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·  AI Unlocked  ·  RITO Technologies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57469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4892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" name="Text 1"/>
          <p:cNvSpPr/>
          <p:nvPr/>
        </p:nvSpPr>
        <p:spPr>
          <a:xfrm>
            <a:off x="228600" y="109728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Common Mistakes to Avoid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28600" y="1097280"/>
            <a:ext cx="2788920" cy="3276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64008" cy="3276600"/>
          </a:xfrm>
          <a:prstGeom prst="rect">
            <a:avLst/>
          </a:prstGeom>
          <a:solidFill>
            <a:srgbClr val="F43F5E"/>
          </a:solidFill>
          <a:ln w="12700">
            <a:solidFill>
              <a:srgbClr val="F43F5E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6" name="Text 4"/>
          <p:cNvSpPr/>
          <p:nvPr/>
        </p:nvSpPr>
        <p:spPr>
          <a:xfrm>
            <a:off x="393192" y="11887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Giving instructions without context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93192" y="1536192"/>
            <a:ext cx="2560320" cy="3035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Mistake: "Write a product description."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Fix: Tell Claude which product, who the buyer is, and what makes it unique. Without context, Claude writes for a product it doesn't know.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154680" y="1097280"/>
            <a:ext cx="2788920" cy="3276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9" name="Shape 7"/>
          <p:cNvSpPr/>
          <p:nvPr/>
        </p:nvSpPr>
        <p:spPr>
          <a:xfrm>
            <a:off x="3154680" y="1097280"/>
            <a:ext cx="64008" cy="32766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0" name="Text 8"/>
          <p:cNvSpPr/>
          <p:nvPr/>
        </p:nvSpPr>
        <p:spPr>
          <a:xfrm>
            <a:off x="3319272" y="11887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Being too vague about the task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319272" y="1536192"/>
            <a:ext cx="2560320" cy="3035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Mistake: "Write something for social media."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Fix: Specify the platform, the number of posts, and what each should focus on. Vague tasks produce vague content.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080760" y="1097280"/>
            <a:ext cx="2788920" cy="3276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3" name="Shape 11"/>
          <p:cNvSpPr/>
          <p:nvPr/>
        </p:nvSpPr>
        <p:spPr>
          <a:xfrm>
            <a:off x="6080760" y="1097280"/>
            <a:ext cx="64008" cy="327660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4" name="Text 12"/>
          <p:cNvSpPr/>
          <p:nvPr/>
        </p:nvSpPr>
        <p:spPr>
          <a:xfrm>
            <a:off x="6245352" y="11887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Forgetting to specify format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45352" y="1536192"/>
            <a:ext cx="2560320" cy="3035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Mistake: Getting a wall of unstructured text.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Fix: Always say how long it should be, how it should be structured, and what the output should look like. Claude will fill in the gaps — usually wrong.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28600" y="4617720"/>
            <a:ext cx="8686800" cy="201168"/>
          </a:xfrm>
          <a:prstGeom prst="rect">
            <a:avLst/>
          </a:prstGeom>
          <a:solidFill>
            <a:srgbClr val="10B981">
              <a:alpha val="10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7" name="Text 15"/>
          <p:cNvSpPr/>
          <p:nvPr/>
        </p:nvSpPr>
        <p:spPr>
          <a:xfrm>
            <a:off x="320040" y="4617720"/>
            <a:ext cx="8503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mistake has the same fix: add more structured detail using the 5-element framework.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9" name="Text 1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·  AI Unlocked  ·  RITO Technologies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803110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8412480" cy="667512"/>
          </a:xfrm>
          <a:prstGeom prst="rect">
            <a:avLst/>
          </a:prstGeom>
          <a:solidFill>
            <a:srgbClr val="162236"/>
          </a:solidFill>
          <a:ln w="12700">
            <a:solidFill>
              <a:srgbClr val="16223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64008" cy="66751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548640" y="914400"/>
            <a:ext cx="32004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Role sets the stage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749040" y="914400"/>
            <a:ext cx="493776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tell Claude who to be. It changes everything.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673352"/>
            <a:ext cx="8412480" cy="667512"/>
          </a:xfrm>
          <a:prstGeom prst="rect">
            <a:avLst/>
          </a:prstGeom>
          <a:solidFill>
            <a:srgbClr val="162236"/>
          </a:solidFill>
          <a:ln w="12700">
            <a:solidFill>
              <a:srgbClr val="16223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8" name="Shape 6"/>
          <p:cNvSpPr/>
          <p:nvPr/>
        </p:nvSpPr>
        <p:spPr>
          <a:xfrm>
            <a:off x="365760" y="1673352"/>
            <a:ext cx="64008" cy="66751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9" name="Text 7"/>
          <p:cNvSpPr/>
          <p:nvPr/>
        </p:nvSpPr>
        <p:spPr>
          <a:xfrm>
            <a:off x="548640" y="1673352"/>
            <a:ext cx="32004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Context is king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749040" y="1673352"/>
            <a:ext cx="493776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more relevant background you give, the less Claude has to guess.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2432304"/>
            <a:ext cx="8412480" cy="667512"/>
          </a:xfrm>
          <a:prstGeom prst="rect">
            <a:avLst/>
          </a:prstGeom>
          <a:solidFill>
            <a:srgbClr val="162236"/>
          </a:solidFill>
          <a:ln w="12700">
            <a:solidFill>
              <a:srgbClr val="16223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2" name="Shape 10"/>
          <p:cNvSpPr/>
          <p:nvPr/>
        </p:nvSpPr>
        <p:spPr>
          <a:xfrm>
            <a:off x="365760" y="2432304"/>
            <a:ext cx="64008" cy="66751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3" name="Text 11"/>
          <p:cNvSpPr/>
          <p:nvPr/>
        </p:nvSpPr>
        <p:spPr>
          <a:xfrm>
            <a:off x="548640" y="2432304"/>
            <a:ext cx="32004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Specificity wins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749040" y="2432304"/>
            <a:ext cx="493776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Vague tasks produce vague results. Be precise about what you want.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65760" y="3191256"/>
            <a:ext cx="8412480" cy="667512"/>
          </a:xfrm>
          <a:prstGeom prst="rect">
            <a:avLst/>
          </a:prstGeom>
          <a:solidFill>
            <a:srgbClr val="162236"/>
          </a:solidFill>
          <a:ln w="12700">
            <a:solidFill>
              <a:srgbClr val="16223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6" name="Shape 14"/>
          <p:cNvSpPr/>
          <p:nvPr/>
        </p:nvSpPr>
        <p:spPr>
          <a:xfrm>
            <a:off x="365760" y="3191256"/>
            <a:ext cx="64008" cy="667512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7" name="Text 15"/>
          <p:cNvSpPr/>
          <p:nvPr/>
        </p:nvSpPr>
        <p:spPr>
          <a:xfrm>
            <a:off x="548640" y="3191256"/>
            <a:ext cx="32004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Examples are powerful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749040" y="3191256"/>
            <a:ext cx="493776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example of your style beats a hundred adjectives.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65760" y="3950208"/>
            <a:ext cx="8412480" cy="667512"/>
          </a:xfrm>
          <a:prstGeom prst="rect">
            <a:avLst/>
          </a:prstGeom>
          <a:solidFill>
            <a:srgbClr val="162236"/>
          </a:solidFill>
          <a:ln w="12700">
            <a:solidFill>
              <a:srgbClr val="16223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0" name="Shape 18"/>
          <p:cNvSpPr/>
          <p:nvPr/>
        </p:nvSpPr>
        <p:spPr>
          <a:xfrm>
            <a:off x="365760" y="3950208"/>
            <a:ext cx="64008" cy="667512"/>
          </a:xfrm>
          <a:prstGeom prst="rect">
            <a:avLst/>
          </a:prstGeom>
          <a:solidFill>
            <a:srgbClr val="F43F5E"/>
          </a:solidFill>
          <a:ln w="12700">
            <a:solidFill>
              <a:srgbClr val="F43F5E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1" name="Text 19"/>
          <p:cNvSpPr/>
          <p:nvPr/>
        </p:nvSpPr>
        <p:spPr>
          <a:xfrm>
            <a:off x="548640" y="3950208"/>
            <a:ext cx="32004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3F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Format removes ambiguity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749040" y="3950208"/>
            <a:ext cx="493776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Claude how to package the output. Never leave it up to chance.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4" name="Text 2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·  AI Unlocked  ·  RITO Technologies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27220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4892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" name="Text 1"/>
          <p:cNvSpPr/>
          <p:nvPr/>
        </p:nvSpPr>
        <p:spPr>
          <a:xfrm>
            <a:off x="32004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HOMEWORK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320040" y="1051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It Into Practice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320040" y="2057400"/>
            <a:ext cx="347472" cy="347472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6" name="Text 4"/>
          <p:cNvSpPr/>
          <p:nvPr/>
        </p:nvSpPr>
        <p:spPr>
          <a:xfrm>
            <a:off x="320040" y="207568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2057400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ONE prompt you use regularly at work.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20040" y="2697480"/>
            <a:ext cx="347472" cy="347472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9" name="Text 7"/>
          <p:cNvSpPr/>
          <p:nvPr/>
        </p:nvSpPr>
        <p:spPr>
          <a:xfrm>
            <a:off x="320040" y="271576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77240" y="2697480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all 5 elements: Role, Context, Task, Examples, Format.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320040" y="3337560"/>
            <a:ext cx="347472" cy="347472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2" name="Text 10"/>
          <p:cNvSpPr/>
          <p:nvPr/>
        </p:nvSpPr>
        <p:spPr>
          <a:xfrm>
            <a:off x="320040" y="335584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3337560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the result to your original prompt.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320040" y="3977640"/>
            <a:ext cx="347472" cy="347472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5" name="Text 13"/>
          <p:cNvSpPr/>
          <p:nvPr/>
        </p:nvSpPr>
        <p:spPr>
          <a:xfrm>
            <a:off x="320040" y="399592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3977640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Refine based on what you get — prompting is iterative.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20040" y="4617720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template is on slide 13. The more you practice, the more natural it becomes.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9" name="Text 1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·  AI Unlocked  ·  RITO Technologies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276034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4892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" name="Text 1"/>
          <p:cNvSpPr/>
          <p:nvPr/>
        </p:nvSpPr>
        <p:spPr>
          <a:xfrm>
            <a:off x="228600" y="109728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Prompt Engineering?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28600" y="1005840"/>
            <a:ext cx="8686800" cy="12344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365760" y="1005840"/>
            <a:ext cx="84124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skill of giving AI clear, structured instructions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get the results you actually want.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28600" y="2423160"/>
            <a:ext cx="278892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7" name="Shape 5"/>
          <p:cNvSpPr/>
          <p:nvPr/>
        </p:nvSpPr>
        <p:spPr>
          <a:xfrm>
            <a:off x="228600" y="2423160"/>
            <a:ext cx="64008" cy="219456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8" name="Text 6"/>
          <p:cNvSpPr/>
          <p:nvPr/>
        </p:nvSpPr>
        <p:spPr>
          <a:xfrm>
            <a:off x="393192" y="25146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coding required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93192" y="2862072"/>
            <a:ext cx="256032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is a communication skill, not a technical one. Anyone can learn it.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154680" y="2423160"/>
            <a:ext cx="278892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1" name="Shape 9"/>
          <p:cNvSpPr/>
          <p:nvPr/>
        </p:nvSpPr>
        <p:spPr>
          <a:xfrm>
            <a:off x="3154680" y="2423160"/>
            <a:ext cx="64008" cy="219456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2" name="Text 10"/>
          <p:cNvSpPr/>
          <p:nvPr/>
        </p:nvSpPr>
        <p:spPr>
          <a:xfrm>
            <a:off x="3319272" y="25146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with any AI tool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19272" y="2862072"/>
            <a:ext cx="256032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principles apply to Claude, ChatGPT, Gemini, and every other AI assistant.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080760" y="2423160"/>
            <a:ext cx="278892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5" name="Shape 13"/>
          <p:cNvSpPr/>
          <p:nvPr/>
        </p:nvSpPr>
        <p:spPr>
          <a:xfrm>
            <a:off x="6080760" y="2423160"/>
            <a:ext cx="64008" cy="21945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6" name="Text 14"/>
          <p:cNvSpPr/>
          <p:nvPr/>
        </p:nvSpPr>
        <p:spPr>
          <a:xfrm>
            <a:off x="6245352" y="25146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prompts = better results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45352" y="2862072"/>
            <a:ext cx="256032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AI isn't the variable. Your instructions are. Small changes make a huge difference.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9" name="Text 1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·  AI Unlocked  ·  RITO Technologies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983826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4892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" name="Text 1"/>
          <p:cNvSpPr/>
          <p:nvPr/>
        </p:nvSpPr>
        <p:spPr>
          <a:xfrm>
            <a:off x="228600" y="109728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Here: Your First Prompt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228600" y="1005840"/>
            <a:ext cx="8686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people start with something like this: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" y="1463040"/>
            <a:ext cx="7863840" cy="1371600"/>
          </a:xfrm>
          <a:prstGeom prst="rect">
            <a:avLst/>
          </a:prstGeom>
          <a:solidFill>
            <a:srgbClr val="0F172A"/>
          </a:solidFill>
          <a:ln w="1905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6" name="Text 4"/>
          <p:cNvSpPr/>
          <p:nvPr/>
        </p:nvSpPr>
        <p:spPr>
          <a:xfrm>
            <a:off x="749808" y="155448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PROMPT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7589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Write a social media post for our new product.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228600" y="3017520"/>
            <a:ext cx="41148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9" name="Shape 7"/>
          <p:cNvSpPr/>
          <p:nvPr/>
        </p:nvSpPr>
        <p:spPr>
          <a:xfrm>
            <a:off x="228600" y="3017520"/>
            <a:ext cx="64008" cy="16002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0" name="Text 8"/>
          <p:cNvSpPr/>
          <p:nvPr/>
        </p:nvSpPr>
        <p:spPr>
          <a:xfrm>
            <a:off x="393192" y="3108960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works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93192" y="3456432"/>
            <a:ext cx="3886200" cy="10698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clear and easy to understand. Claude will write something.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526280" y="3017520"/>
            <a:ext cx="41605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3" name="Shape 11"/>
          <p:cNvSpPr/>
          <p:nvPr/>
        </p:nvSpPr>
        <p:spPr>
          <a:xfrm>
            <a:off x="4526280" y="3017520"/>
            <a:ext cx="64008" cy="1600200"/>
          </a:xfrm>
          <a:prstGeom prst="rect">
            <a:avLst/>
          </a:prstGeom>
          <a:solidFill>
            <a:srgbClr val="F43F5E"/>
          </a:solidFill>
          <a:ln w="12700">
            <a:solidFill>
              <a:srgbClr val="F43F5E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4" name="Text 12"/>
          <p:cNvSpPr/>
          <p:nvPr/>
        </p:nvSpPr>
        <p:spPr>
          <a:xfrm>
            <a:off x="4690872" y="310896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missing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690872" y="3456432"/>
            <a:ext cx="3931920" cy="10698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product? What platform? Who's reading it? What tone? Claude has to guess everything.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7" name="Text 1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·  AI Unlocked  ·  RITO Technologies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39050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4892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" name="Text 1"/>
          <p:cNvSpPr/>
          <p:nvPr/>
        </p:nvSpPr>
        <p:spPr>
          <a:xfrm>
            <a:off x="228600" y="109728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Claude Has to Guess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3474720" cy="1554480"/>
          </a:xfrm>
          <a:prstGeom prst="rect">
            <a:avLst/>
          </a:prstGeom>
          <a:solidFill>
            <a:srgbClr val="0F172A"/>
          </a:solidFill>
          <a:ln w="1905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338328" y="114300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PROMPT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1371600"/>
            <a:ext cx="32004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Write a social media post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our new product.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886200" y="1051560"/>
            <a:ext cx="246888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8" name="Shape 6"/>
          <p:cNvSpPr/>
          <p:nvPr/>
        </p:nvSpPr>
        <p:spPr>
          <a:xfrm>
            <a:off x="3886200" y="1051560"/>
            <a:ext cx="64008" cy="128016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9" name="Text 7"/>
          <p:cNvSpPr/>
          <p:nvPr/>
        </p:nvSpPr>
        <p:spPr>
          <a:xfrm>
            <a:off x="4050792" y="114300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product?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050792" y="1490472"/>
            <a:ext cx="22402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it called? What does it do? What makes it special?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492240" y="1051560"/>
            <a:ext cx="246888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2" name="Shape 10"/>
          <p:cNvSpPr/>
          <p:nvPr/>
        </p:nvSpPr>
        <p:spPr>
          <a:xfrm>
            <a:off x="6492240" y="1051560"/>
            <a:ext cx="64008" cy="12801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3" name="Text 11"/>
          <p:cNvSpPr/>
          <p:nvPr/>
        </p:nvSpPr>
        <p:spPr>
          <a:xfrm>
            <a:off x="6656832" y="114300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platform?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656832" y="1490472"/>
            <a:ext cx="22402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LinkedIn? Twitter/X? Instagram? Facebook? Each has different rules.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886200" y="2468880"/>
            <a:ext cx="246888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6" name="Shape 14"/>
          <p:cNvSpPr/>
          <p:nvPr/>
        </p:nvSpPr>
        <p:spPr>
          <a:xfrm>
            <a:off x="3886200" y="2468880"/>
            <a:ext cx="64008" cy="128016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7" name="Text 15"/>
          <p:cNvSpPr/>
          <p:nvPr/>
        </p:nvSpPr>
        <p:spPr>
          <a:xfrm>
            <a:off x="4050792" y="256032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Who's the audience?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050792" y="2907792"/>
            <a:ext cx="22402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customers? New prospects? Technical users? Executives?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492240" y="2468880"/>
            <a:ext cx="246888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0" name="Shape 18"/>
          <p:cNvSpPr/>
          <p:nvPr/>
        </p:nvSpPr>
        <p:spPr>
          <a:xfrm>
            <a:off x="6492240" y="2468880"/>
            <a:ext cx="64008" cy="128016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1" name="Text 19"/>
          <p:cNvSpPr/>
          <p:nvPr/>
        </p:nvSpPr>
        <p:spPr>
          <a:xfrm>
            <a:off x="6656832" y="256032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tone?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656832" y="2907792"/>
            <a:ext cx="22402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Formal? Casual? Excited? Professional? Humorous?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28600" y="4114800"/>
            <a:ext cx="8686800" cy="658368"/>
          </a:xfrm>
          <a:prstGeom prst="rect">
            <a:avLst/>
          </a:prstGeom>
          <a:solidFill>
            <a:srgbClr val="F43F5E">
              <a:alpha val="10000"/>
            </a:srgbClr>
          </a:solidFill>
          <a:ln w="12700">
            <a:solidFill>
              <a:srgbClr val="F43F5E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4" name="Text 22"/>
          <p:cNvSpPr/>
          <p:nvPr/>
        </p:nvSpPr>
        <p:spPr>
          <a:xfrm>
            <a:off x="411480" y="4114800"/>
            <a:ext cx="8321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Unanswered questions force Claude to make assumptions — and assumptions produce generic output.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6" name="Text 2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·  AI Unlocked  ·  RITO Technologies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92574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4892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" name="Text 1"/>
          <p:cNvSpPr/>
          <p:nvPr/>
        </p:nvSpPr>
        <p:spPr>
          <a:xfrm>
            <a:off x="228600" y="109728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5 Elements of a Great Prompt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1572768" cy="3611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1572768" cy="82296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6" name="Text 4"/>
          <p:cNvSpPr/>
          <p:nvPr/>
        </p:nvSpPr>
        <p:spPr>
          <a:xfrm>
            <a:off x="274320" y="1325880"/>
            <a:ext cx="15727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274320" y="2103120"/>
            <a:ext cx="157276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347472" y="2560320"/>
            <a:ext cx="1426464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Claude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to be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74320" y="4206240"/>
            <a:ext cx="1572768" cy="457200"/>
          </a:xfrm>
          <a:prstGeom prst="rect">
            <a:avLst/>
          </a:prstGeom>
          <a:solidFill>
            <a:srgbClr val="00B4D8">
              <a:alpha val="12000"/>
            </a:srgbClr>
          </a:solidFill>
          <a:ln w="12700">
            <a:solidFill>
              <a:srgbClr val="00B4D8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0" name="Shape 8"/>
          <p:cNvSpPr/>
          <p:nvPr/>
        </p:nvSpPr>
        <p:spPr>
          <a:xfrm>
            <a:off x="2011680" y="1051560"/>
            <a:ext cx="1572768" cy="3611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1" name="Shape 9"/>
          <p:cNvSpPr/>
          <p:nvPr/>
        </p:nvSpPr>
        <p:spPr>
          <a:xfrm>
            <a:off x="2011680" y="1051560"/>
            <a:ext cx="1572768" cy="8229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2" name="Text 10"/>
          <p:cNvSpPr/>
          <p:nvPr/>
        </p:nvSpPr>
        <p:spPr>
          <a:xfrm>
            <a:off x="2011680" y="1325880"/>
            <a:ext cx="15727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2011680" y="2103120"/>
            <a:ext cx="157276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2084832" y="2560320"/>
            <a:ext cx="1426464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Claude the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 it needs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011680" y="4206240"/>
            <a:ext cx="1572768" cy="457200"/>
          </a:xfrm>
          <a:prstGeom prst="rect">
            <a:avLst/>
          </a:prstGeom>
          <a:solidFill>
            <a:srgbClr val="F59E0B">
              <a:alpha val="12000"/>
            </a:srgbClr>
          </a:solidFill>
          <a:ln w="12700">
            <a:solidFill>
              <a:srgbClr val="F59E0B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6" name="Shape 14"/>
          <p:cNvSpPr/>
          <p:nvPr/>
        </p:nvSpPr>
        <p:spPr>
          <a:xfrm>
            <a:off x="3749040" y="1051560"/>
            <a:ext cx="1572768" cy="3611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7" name="Shape 15"/>
          <p:cNvSpPr/>
          <p:nvPr/>
        </p:nvSpPr>
        <p:spPr>
          <a:xfrm>
            <a:off x="3749040" y="1051560"/>
            <a:ext cx="1572768" cy="8229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8" name="Text 16"/>
          <p:cNvSpPr/>
          <p:nvPr/>
        </p:nvSpPr>
        <p:spPr>
          <a:xfrm>
            <a:off x="3749040" y="1325880"/>
            <a:ext cx="15727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4000" dirty="0"/>
          </a:p>
        </p:txBody>
      </p:sp>
      <p:sp>
        <p:nvSpPr>
          <p:cNvPr id="19" name="Text 17"/>
          <p:cNvSpPr/>
          <p:nvPr/>
        </p:nvSpPr>
        <p:spPr>
          <a:xfrm>
            <a:off x="3749040" y="2103120"/>
            <a:ext cx="157276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3822192" y="2560320"/>
            <a:ext cx="1426464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exactly what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want done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749040" y="4206240"/>
            <a:ext cx="1572768" cy="457200"/>
          </a:xfrm>
          <a:prstGeom prst="rect">
            <a:avLst/>
          </a:prstGeom>
          <a:solidFill>
            <a:srgbClr val="10B981">
              <a:alpha val="12000"/>
            </a:srgbClr>
          </a:solidFill>
          <a:ln w="12700">
            <a:solidFill>
              <a:srgbClr val="10B981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2" name="Shape 20"/>
          <p:cNvSpPr/>
          <p:nvPr/>
        </p:nvSpPr>
        <p:spPr>
          <a:xfrm>
            <a:off x="5486400" y="1051560"/>
            <a:ext cx="1572768" cy="3611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3" name="Shape 21"/>
          <p:cNvSpPr/>
          <p:nvPr/>
        </p:nvSpPr>
        <p:spPr>
          <a:xfrm>
            <a:off x="5486400" y="1051560"/>
            <a:ext cx="1572768" cy="82296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4" name="Text 22"/>
          <p:cNvSpPr/>
          <p:nvPr/>
        </p:nvSpPr>
        <p:spPr>
          <a:xfrm>
            <a:off x="5486400" y="1325880"/>
            <a:ext cx="15727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4000" dirty="0"/>
          </a:p>
        </p:txBody>
      </p:sp>
      <p:sp>
        <p:nvSpPr>
          <p:cNvPr id="25" name="Text 23"/>
          <p:cNvSpPr/>
          <p:nvPr/>
        </p:nvSpPr>
        <p:spPr>
          <a:xfrm>
            <a:off x="5486400" y="2103120"/>
            <a:ext cx="157276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5559552" y="2560320"/>
            <a:ext cx="1426464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Claude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style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486400" y="4206240"/>
            <a:ext cx="1572768" cy="457200"/>
          </a:xfrm>
          <a:prstGeom prst="rect">
            <a:avLst/>
          </a:prstGeom>
          <a:solidFill>
            <a:srgbClr val="8B5CF6">
              <a:alpha val="12000"/>
            </a:srgbClr>
          </a:solidFill>
          <a:ln w="12700">
            <a:solidFill>
              <a:srgbClr val="8B5CF6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8" name="Shape 26"/>
          <p:cNvSpPr/>
          <p:nvPr/>
        </p:nvSpPr>
        <p:spPr>
          <a:xfrm>
            <a:off x="7223760" y="1051560"/>
            <a:ext cx="1572768" cy="3611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9" name="Shape 27"/>
          <p:cNvSpPr/>
          <p:nvPr/>
        </p:nvSpPr>
        <p:spPr>
          <a:xfrm>
            <a:off x="7223760" y="1051560"/>
            <a:ext cx="1572768" cy="82296"/>
          </a:xfrm>
          <a:prstGeom prst="rect">
            <a:avLst/>
          </a:prstGeom>
          <a:solidFill>
            <a:srgbClr val="F43F5E"/>
          </a:solidFill>
          <a:ln w="12700">
            <a:solidFill>
              <a:srgbClr val="F43F5E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0" name="Text 28"/>
          <p:cNvSpPr/>
          <p:nvPr/>
        </p:nvSpPr>
        <p:spPr>
          <a:xfrm>
            <a:off x="7223760" y="1325880"/>
            <a:ext cx="15727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43F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4000" dirty="0"/>
          </a:p>
        </p:txBody>
      </p:sp>
      <p:sp>
        <p:nvSpPr>
          <p:cNvPr id="31" name="Text 29"/>
          <p:cNvSpPr/>
          <p:nvPr/>
        </p:nvSpPr>
        <p:spPr>
          <a:xfrm>
            <a:off x="7223760" y="2103120"/>
            <a:ext cx="157276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</a:t>
            </a:r>
            <a:endParaRPr lang="en-US" sz="1700" dirty="0"/>
          </a:p>
        </p:txBody>
      </p:sp>
      <p:sp>
        <p:nvSpPr>
          <p:cNvPr id="32" name="Text 30"/>
          <p:cNvSpPr/>
          <p:nvPr/>
        </p:nvSpPr>
        <p:spPr>
          <a:xfrm>
            <a:off x="7296912" y="2560320"/>
            <a:ext cx="1426464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Specify how to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package the result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7223760" y="4206240"/>
            <a:ext cx="1572768" cy="457200"/>
          </a:xfrm>
          <a:prstGeom prst="rect">
            <a:avLst/>
          </a:prstGeom>
          <a:solidFill>
            <a:srgbClr val="F43F5E">
              <a:alpha val="12000"/>
            </a:srgbClr>
          </a:solidFill>
          <a:ln w="12700">
            <a:solidFill>
              <a:srgbClr val="F43F5E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4" name="Shape 3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5" name="Text 3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·  AI Unlocked  ·  RITO Technologies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712574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4892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" name="Text 1"/>
          <p:cNvSpPr/>
          <p:nvPr/>
        </p:nvSpPr>
        <p:spPr>
          <a:xfrm>
            <a:off x="228600" y="109728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Element 1 — Role: Tell Claude Who to Be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822960" cy="82296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228600" y="1069848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88720" y="1115568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228600" y="2011680"/>
            <a:ext cx="37490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8" name="Shape 6"/>
          <p:cNvSpPr/>
          <p:nvPr/>
        </p:nvSpPr>
        <p:spPr>
          <a:xfrm>
            <a:off x="228600" y="2011680"/>
            <a:ext cx="64008" cy="150876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9" name="Text 7"/>
          <p:cNvSpPr/>
          <p:nvPr/>
        </p:nvSpPr>
        <p:spPr>
          <a:xfrm>
            <a:off x="393192" y="210312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93192" y="2450592"/>
            <a:ext cx="3520440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Claude a professional identity. This sets the expertise level, vocabulary, and perspective for everything that follows. Without a role, Claude answers as a generalist — with one, it answers as an expert.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28600" y="3611880"/>
            <a:ext cx="37490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2" name="Shape 10"/>
          <p:cNvSpPr/>
          <p:nvPr/>
        </p:nvSpPr>
        <p:spPr>
          <a:xfrm>
            <a:off x="228600" y="3611880"/>
            <a:ext cx="64008" cy="86868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3" name="Text 11"/>
          <p:cNvSpPr/>
          <p:nvPr/>
        </p:nvSpPr>
        <p:spPr>
          <a:xfrm>
            <a:off x="393192" y="370332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rule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93192" y="4050792"/>
            <a:ext cx="35204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every prompt with: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"You are a [job title / expert]..."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160520" y="1005840"/>
            <a:ext cx="4754880" cy="3337560"/>
          </a:xfrm>
          <a:prstGeom prst="rect">
            <a:avLst/>
          </a:prstGeom>
          <a:solidFill>
            <a:srgbClr val="0F172A"/>
          </a:solidFill>
          <a:ln w="1905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6" name="Text 14"/>
          <p:cNvSpPr/>
          <p:nvPr/>
        </p:nvSpPr>
        <p:spPr>
          <a:xfrm>
            <a:off x="4270248" y="109728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PROMPT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297680" y="1325880"/>
            <a:ext cx="448056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 are a social media marketing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expert specializing in B2B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technology companies.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9" name="Text 1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·  AI Unlocked  ·  RITO Technologies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423014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4892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" name="Text 1"/>
          <p:cNvSpPr/>
          <p:nvPr/>
        </p:nvSpPr>
        <p:spPr>
          <a:xfrm>
            <a:off x="228600" y="109728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Element 2 — Context: Give Claude the Background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822960" cy="82296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228600" y="1069848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88720" y="1115568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228600" y="2011680"/>
            <a:ext cx="37490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8" name="Shape 6"/>
          <p:cNvSpPr/>
          <p:nvPr/>
        </p:nvSpPr>
        <p:spPr>
          <a:xfrm>
            <a:off x="228600" y="2011680"/>
            <a:ext cx="64008" cy="15087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9" name="Text 7"/>
          <p:cNvSpPr/>
          <p:nvPr/>
        </p:nvSpPr>
        <p:spPr>
          <a:xfrm>
            <a:off x="393192" y="210312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93192" y="2450592"/>
            <a:ext cx="3520440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what Claude needs to know: your product, your audience, your constraints, and your situation. The more relevant detail you provide, the more targeted the output will be.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28600" y="3611880"/>
            <a:ext cx="37490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2" name="Shape 10"/>
          <p:cNvSpPr/>
          <p:nvPr/>
        </p:nvSpPr>
        <p:spPr>
          <a:xfrm>
            <a:off x="228600" y="3611880"/>
            <a:ext cx="64008" cy="8686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3" name="Text 11"/>
          <p:cNvSpPr/>
          <p:nvPr/>
        </p:nvSpPr>
        <p:spPr>
          <a:xfrm>
            <a:off x="393192" y="370332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rule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93192" y="4050792"/>
            <a:ext cx="35204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these 3 questions: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What? Who? Any constraints?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160520" y="1005840"/>
            <a:ext cx="4754880" cy="3337560"/>
          </a:xfrm>
          <a:prstGeom prst="rect">
            <a:avLst/>
          </a:prstGeom>
          <a:solidFill>
            <a:srgbClr val="0F172A"/>
          </a:solidFill>
          <a:ln w="1905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6" name="Text 14"/>
          <p:cNvSpPr/>
          <p:nvPr/>
        </p:nvSpPr>
        <p:spPr>
          <a:xfrm>
            <a:off x="4270248" y="109728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PROMPT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297680" y="1325880"/>
            <a:ext cx="448056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Our company is launching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CloudSync Pro a secure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file-sharing platform for remote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teams. Our audience is IT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managers at mid-sized companies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(50 to 500 employees).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9" name="Text 1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·  AI Unlocked  ·  RITO Technologies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75846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4892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" name="Text 1"/>
          <p:cNvSpPr/>
          <p:nvPr/>
        </p:nvSpPr>
        <p:spPr>
          <a:xfrm>
            <a:off x="228600" y="109728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Element 3 — Task: Be Specific About What You Want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822960" cy="82296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228600" y="1069848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88720" y="1115568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228600" y="2011680"/>
            <a:ext cx="37490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8" name="Shape 6"/>
          <p:cNvSpPr/>
          <p:nvPr/>
        </p:nvSpPr>
        <p:spPr>
          <a:xfrm>
            <a:off x="228600" y="2011680"/>
            <a:ext cx="64008" cy="150876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9" name="Text 7"/>
          <p:cNvSpPr/>
          <p:nvPr/>
        </p:nvSpPr>
        <p:spPr>
          <a:xfrm>
            <a:off x="393192" y="210312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93192" y="2450592"/>
            <a:ext cx="3520440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exactly what you want produced. Include quantity, scope, focus areas, and any specific angles. Vague instructions produce vague results — precision in the task determines precision in the output.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28600" y="3611880"/>
            <a:ext cx="37490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2" name="Shape 10"/>
          <p:cNvSpPr/>
          <p:nvPr/>
        </p:nvSpPr>
        <p:spPr>
          <a:xfrm>
            <a:off x="228600" y="3611880"/>
            <a:ext cx="64008" cy="86868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3" name="Text 11"/>
          <p:cNvSpPr/>
          <p:nvPr/>
        </p:nvSpPr>
        <p:spPr>
          <a:xfrm>
            <a:off x="393192" y="370332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rule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93192" y="4050792"/>
            <a:ext cx="35204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Specify: how many, what kind,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focus, what angle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160520" y="1005840"/>
            <a:ext cx="4754880" cy="3337560"/>
          </a:xfrm>
          <a:prstGeom prst="rect">
            <a:avLst/>
          </a:prstGeom>
          <a:solidFill>
            <a:srgbClr val="0F172A"/>
          </a:solidFill>
          <a:ln w="1905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6" name="Text 14"/>
          <p:cNvSpPr/>
          <p:nvPr/>
        </p:nvSpPr>
        <p:spPr>
          <a:xfrm>
            <a:off x="4270248" y="109728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PROMPT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297680" y="1325880"/>
            <a:ext cx="448056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Write 3 LinkedIn posts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announcing our launch.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Each post should focus on a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different benefit: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(1) speed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(2) security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(3) ease of integration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9" name="Text 1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·  AI Unlocked  ·  RITO Technologies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6526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4892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" name="Text 1"/>
          <p:cNvSpPr/>
          <p:nvPr/>
        </p:nvSpPr>
        <p:spPr>
          <a:xfrm>
            <a:off x="228600" y="109728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Element 4 — Examples: Show Claude Your Style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822960" cy="82296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228600" y="1069848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88720" y="1115568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228600" y="2011680"/>
            <a:ext cx="37490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8" name="Shape 6"/>
          <p:cNvSpPr/>
          <p:nvPr/>
        </p:nvSpPr>
        <p:spPr>
          <a:xfrm>
            <a:off x="228600" y="2011680"/>
            <a:ext cx="64008" cy="150876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9" name="Text 7"/>
          <p:cNvSpPr/>
          <p:nvPr/>
        </p:nvSpPr>
        <p:spPr>
          <a:xfrm>
            <a:off x="393192" y="210312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93192" y="2450592"/>
            <a:ext cx="3520440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or two examples of your tone and style are worth a thousand instructions. This is called few-shot prompting — and it's the most effective way to get Claude to match your voice exactly.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28600" y="3611880"/>
            <a:ext cx="37490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2" name="Shape 10"/>
          <p:cNvSpPr/>
          <p:nvPr/>
        </p:nvSpPr>
        <p:spPr>
          <a:xfrm>
            <a:off x="228600" y="3611880"/>
            <a:ext cx="64008" cy="86868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3" name="Text 11"/>
          <p:cNvSpPr/>
          <p:nvPr/>
        </p:nvSpPr>
        <p:spPr>
          <a:xfrm>
            <a:off x="393192" y="370332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rule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93192" y="4050792"/>
            <a:ext cx="35204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1–2 examples that show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'good' looks like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160520" y="1005840"/>
            <a:ext cx="4754880" cy="3337560"/>
          </a:xfrm>
          <a:prstGeom prst="rect">
            <a:avLst/>
          </a:prstGeom>
          <a:solidFill>
            <a:srgbClr val="0F172A"/>
          </a:solidFill>
          <a:ln w="1905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6" name="Text 14"/>
          <p:cNvSpPr/>
          <p:nvPr/>
        </p:nvSpPr>
        <p:spPr>
          <a:xfrm>
            <a:off x="4270248" y="109728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PROMPT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297680" y="1325880"/>
            <a:ext cx="448056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Example of our brand voice: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"Your team moves fast. Your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tools should too. CloudSync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 syncs files in real time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so your team stays on the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same page, wherever they are."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9" name="Text 1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Engineering  ·  AI Unlocked  ·  RITO Technologies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666999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287962FA-EA82-49AF-A712-F97A74C98D91}">
  <we:reference id="f5f369e5-aa35-49d7-ad7b-638152ddb008" version="1.0.0.1" store="EXCatalog" storeType="EXCatalog"/>
  <we:alternateReferences>
    <we:reference id="WA200010001" version="1.0.0.1" store="en-US" storeType="OMEX"/>
  </we:alternateReferences>
  <we:properties>
    <we:property name="claude.fileId" value="&quot;c15e8c68-25f2-424f-b4b2-76e4c6d3ec03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1614</Words>
  <Application>Microsoft Office PowerPoint</Application>
  <PresentationFormat>On-screen Show (16:9)</PresentationFormat>
  <Paragraphs>258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Prompt Engineering: From Simple to Powerful</dc:title>
  <dc:subject>PptxGenJS Presentation</dc:subject>
  <dc:creator>RITO Technologies</dc:creator>
  <cp:lastModifiedBy>Tony Ferguson</cp:lastModifiedBy>
  <cp:revision>1</cp:revision>
  <dcterms:created xsi:type="dcterms:W3CDTF">2026-04-29T13:11:12Z</dcterms:created>
  <dcterms:modified xsi:type="dcterms:W3CDTF">2026-05-02T14:19:13Z</dcterms:modified>
</cp:coreProperties>
</file>