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72" r:id="rId2"/>
    <p:sldId id="277" r:id="rId3"/>
    <p:sldId id="258" r:id="rId4"/>
    <p:sldId id="259" r:id="rId5"/>
    <p:sldId id="260" r:id="rId6"/>
    <p:sldId id="261" r:id="rId7"/>
    <p:sldId id="278" r:id="rId8"/>
    <p:sldId id="263" r:id="rId9"/>
    <p:sldId id="264" r:id="rId10"/>
    <p:sldId id="265" r:id="rId11"/>
    <p:sldId id="266" r:id="rId12"/>
    <p:sldId id="275" r:id="rId13"/>
    <p:sldId id="285" r:id="rId14"/>
    <p:sldId id="268" r:id="rId15"/>
    <p:sldId id="280" r:id="rId16"/>
    <p:sldId id="279" r:id="rId17"/>
    <p:sldId id="284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BBF76-E24E-4FFA-8D60-914FD9AD9AA6}" v="1" dt="2026-05-06T17:16:38.2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6797" autoAdjust="0"/>
  </p:normalViewPr>
  <p:slideViewPr>
    <p:cSldViewPr snapToGrid="0" snapToObjects="1">
      <p:cViewPr varScale="1">
        <p:scale>
          <a:sx n="94" d="100"/>
          <a:sy n="94" d="100"/>
        </p:scale>
        <p:origin x="25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2" d="100"/>
          <a:sy n="62" d="100"/>
        </p:scale>
        <p:origin x="3562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y Ferguson" userId="c63d27b8-9dbc-450d-af71-fc82dbe8045e" providerId="ADAL" clId="{F10EC175-93AB-436D-9B33-F8170B5165F0}"/>
    <pc:docChg chg="custSel addSld delSld modSld">
      <pc:chgData name="Tony Ferguson" userId="c63d27b8-9dbc-450d-af71-fc82dbe8045e" providerId="ADAL" clId="{F10EC175-93AB-436D-9B33-F8170B5165F0}" dt="2026-05-06T17:19:40.729" v="133"/>
      <pc:docMkLst>
        <pc:docMk/>
      </pc:docMkLst>
      <pc:sldChg chg="modNotesTx">
        <pc:chgData name="Tony Ferguson" userId="c63d27b8-9dbc-450d-af71-fc82dbe8045e" providerId="ADAL" clId="{F10EC175-93AB-436D-9B33-F8170B5165F0}" dt="2026-05-02T14:14:02.550" v="122" actId="20577"/>
        <pc:sldMkLst>
          <pc:docMk/>
          <pc:sldMk cId="0" sldId="260"/>
        </pc:sldMkLst>
      </pc:sldChg>
      <pc:sldChg chg="add">
        <pc:chgData name="Tony Ferguson" userId="c63d27b8-9dbc-450d-af71-fc82dbe8045e" providerId="ADAL" clId="{F10EC175-93AB-436D-9B33-F8170B5165F0}" dt="2026-04-23T10:55:53.777" v="0"/>
        <pc:sldMkLst>
          <pc:docMk/>
          <pc:sldMk cId="1665928355" sldId="272"/>
        </pc:sldMkLst>
      </pc:sldChg>
      <pc:sldChg chg="modSp add mod">
        <pc:chgData name="Tony Ferguson" userId="c63d27b8-9dbc-450d-af71-fc82dbe8045e" providerId="ADAL" clId="{F10EC175-93AB-436D-9B33-F8170B5165F0}" dt="2026-04-23T12:34:24.673" v="54"/>
        <pc:sldMkLst>
          <pc:docMk/>
          <pc:sldMk cId="2501949924" sldId="275"/>
        </pc:sldMkLst>
        <pc:spChg chg="mod">
          <ac:chgData name="Tony Ferguson" userId="c63d27b8-9dbc-450d-af71-fc82dbe8045e" providerId="ADAL" clId="{F10EC175-93AB-436D-9B33-F8170B5165F0}" dt="2026-04-23T12:34:24.673" v="54"/>
          <ac:spMkLst>
            <pc:docMk/>
            <pc:sldMk cId="2501949924" sldId="275"/>
            <ac:spMk id="2" creationId="{00000000-0000-0000-0000-000000000000}"/>
          </ac:spMkLst>
        </pc:spChg>
      </pc:sldChg>
      <pc:sldChg chg="delSp add mod">
        <pc:chgData name="Tony Ferguson" userId="c63d27b8-9dbc-450d-af71-fc82dbe8045e" providerId="ADAL" clId="{F10EC175-93AB-436D-9B33-F8170B5165F0}" dt="2026-04-27T08:50:29.079" v="60"/>
        <pc:sldMkLst>
          <pc:docMk/>
          <pc:sldMk cId="4286635711" sldId="277"/>
        </pc:sldMkLst>
      </pc:sldChg>
      <pc:sldChg chg="add">
        <pc:chgData name="Tony Ferguson" userId="c63d27b8-9dbc-450d-af71-fc82dbe8045e" providerId="ADAL" clId="{F10EC175-93AB-436D-9B33-F8170B5165F0}" dt="2026-04-23T11:01:33.683" v="21"/>
        <pc:sldMkLst>
          <pc:docMk/>
          <pc:sldMk cId="1497710542" sldId="278"/>
        </pc:sldMkLst>
      </pc:sldChg>
      <pc:sldChg chg="add">
        <pc:chgData name="Tony Ferguson" userId="c63d27b8-9dbc-450d-af71-fc82dbe8045e" providerId="ADAL" clId="{F10EC175-93AB-436D-9B33-F8170B5165F0}" dt="2026-04-23T11:01:36.394" v="23"/>
        <pc:sldMkLst>
          <pc:docMk/>
          <pc:sldMk cId="2277183886" sldId="279"/>
        </pc:sldMkLst>
      </pc:sldChg>
      <pc:sldChg chg="modSp add mod">
        <pc:chgData name="Tony Ferguson" userId="c63d27b8-9dbc-450d-af71-fc82dbe8045e" providerId="ADAL" clId="{F10EC175-93AB-436D-9B33-F8170B5165F0}" dt="2026-04-23T11:55:07.092" v="51" actId="1076"/>
        <pc:sldMkLst>
          <pc:docMk/>
          <pc:sldMk cId="2560651770" sldId="280"/>
        </pc:sldMkLst>
        <pc:spChg chg="mod">
          <ac:chgData name="Tony Ferguson" userId="c63d27b8-9dbc-450d-af71-fc82dbe8045e" providerId="ADAL" clId="{F10EC175-93AB-436D-9B33-F8170B5165F0}" dt="2026-04-23T11:33:33.674" v="49" actId="1076"/>
          <ac:spMkLst>
            <pc:docMk/>
            <pc:sldMk cId="2560651770" sldId="280"/>
            <ac:spMk id="2" creationId="{00000000-0000-0000-0000-000000000000}"/>
          </ac:spMkLst>
        </pc:spChg>
        <pc:spChg chg="ord">
          <ac:chgData name="Tony Ferguson" userId="c63d27b8-9dbc-450d-af71-fc82dbe8045e" providerId="ADAL" clId="{F10EC175-93AB-436D-9B33-F8170B5165F0}" dt="2026-04-23T11:54:59.790" v="50" actId="167"/>
          <ac:spMkLst>
            <pc:docMk/>
            <pc:sldMk cId="2560651770" sldId="280"/>
            <ac:spMk id="41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4-23T11:55:07.092" v="51" actId="1076"/>
          <ac:spMkLst>
            <pc:docMk/>
            <pc:sldMk cId="2560651770" sldId="280"/>
            <ac:spMk id="43" creationId="{00000000-0000-0000-0000-000000000000}"/>
          </ac:spMkLst>
        </pc:spChg>
      </pc:sldChg>
      <pc:sldChg chg="modSp add del mod">
        <pc:chgData name="Tony Ferguson" userId="c63d27b8-9dbc-450d-af71-fc82dbe8045e" providerId="ADAL" clId="{F10EC175-93AB-436D-9B33-F8170B5165F0}" dt="2026-05-06T17:19:40.125" v="124"/>
        <pc:sldMkLst>
          <pc:docMk/>
          <pc:sldMk cId="1710979134" sldId="282"/>
        </pc:sldMkLst>
        <pc:graphicFrameChg chg="modGraphic">
          <ac:chgData name="Tony Ferguson" userId="c63d27b8-9dbc-450d-af71-fc82dbe8045e" providerId="ADAL" clId="{F10EC175-93AB-436D-9B33-F8170B5165F0}" dt="2026-04-23T11:13:14.416" v="48"/>
          <ac:graphicFrameMkLst>
            <pc:docMk/>
            <pc:sldMk cId="1710979134" sldId="282"/>
            <ac:graphicFrameMk id="13" creationId="{00000000-0000-0000-0000-000000000000}"/>
          </ac:graphicFrameMkLst>
        </pc:graphicFrameChg>
      </pc:sldChg>
      <pc:sldChg chg="add">
        <pc:chgData name="Tony Ferguson" userId="c63d27b8-9dbc-450d-af71-fc82dbe8045e" providerId="ADAL" clId="{F10EC175-93AB-436D-9B33-F8170B5165F0}" dt="2026-04-27T09:35:26.626" v="61"/>
        <pc:sldMkLst>
          <pc:docMk/>
          <pc:sldMk cId="791795341" sldId="284"/>
        </pc:sldMkLst>
      </pc:sldChg>
      <pc:sldChg chg="modSp add mod">
        <pc:chgData name="Tony Ferguson" userId="c63d27b8-9dbc-450d-af71-fc82dbe8045e" providerId="ADAL" clId="{F10EC175-93AB-436D-9B33-F8170B5165F0}" dt="2026-05-06T17:19:40.729" v="133"/>
        <pc:sldMkLst>
          <pc:docMk/>
          <pc:sldMk cId="257318378" sldId="285"/>
        </pc:sldMkLst>
        <pc:graphicFrameChg chg="modGraphic">
          <ac:chgData name="Tony Ferguson" userId="c63d27b8-9dbc-450d-af71-fc82dbe8045e" providerId="ADAL" clId="{F10EC175-93AB-436D-9B33-F8170B5165F0}" dt="2026-05-06T17:19:40.729" v="133"/>
          <ac:graphicFrameMkLst>
            <pc:docMk/>
            <pc:sldMk cId="257318378" sldId="285"/>
            <ac:graphicFrameMk id="13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260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about the Hallucination on the ANC AI </a:t>
            </a:r>
            <a:r>
              <a:rPr lang="en-US"/>
              <a:t>Policy document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0891B2">
              <a:alpha val="15000"/>
            </a:srgbClr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" name="Shape 1"/>
          <p:cNvSpPr/>
          <p:nvPr/>
        </p:nvSpPr>
        <p:spPr>
          <a:xfrm>
            <a:off x="7498080" y="-731520"/>
            <a:ext cx="2286000" cy="2286000"/>
          </a:xfrm>
          <a:prstGeom prst="ellipse">
            <a:avLst/>
          </a:prstGeom>
          <a:solidFill>
            <a:srgbClr val="06B6D4">
              <a:alpha val="20000"/>
            </a:srgbClr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-457200" y="3657600"/>
            <a:ext cx="2286000" cy="2286000"/>
          </a:xfrm>
          <a:prstGeom prst="ellipse">
            <a:avLst/>
          </a:prstGeom>
          <a:solidFill>
            <a:srgbClr val="0891B2">
              <a:alpha val="10000"/>
            </a:srgbClr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731520"/>
            <a:ext cx="731520" cy="7315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164592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94A3B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Introduction to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731520" y="210312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Artificial Intelligence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731520" y="32918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practical guide for your team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731520" y="3840480"/>
            <a:ext cx="1371600" cy="45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0" name="Text 7"/>
          <p:cNvSpPr/>
          <p:nvPr/>
        </p:nvSpPr>
        <p:spPr>
          <a:xfrm>
            <a:off x="731520" y="43891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RITO Technologies  |  2026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65928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4285F4"/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2860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71600" y="1371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Gemini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1371600" y="548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Google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731520" y="1188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Overview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31520" y="160020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Google's flagship AI, deeply integrated with the Google ecosystem. Excels at multimodal tasks — understanding text, images, video, and code together.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731520" y="2651760"/>
            <a:ext cx="3840480" cy="201168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Shape 6"/>
          <p:cNvSpPr/>
          <p:nvPr/>
        </p:nvSpPr>
        <p:spPr>
          <a:xfrm>
            <a:off x="731520" y="2651760"/>
            <a:ext cx="54864" cy="201168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0" name="Text 7"/>
          <p:cNvSpPr/>
          <p:nvPr/>
        </p:nvSpPr>
        <p:spPr>
          <a:xfrm>
            <a:off x="1005840" y="2743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Strengths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005840" y="31089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Google Workspace integration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1005840" y="341071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multimodal capabilities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1005840" y="371246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million token context window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1005840" y="401421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access to Google Search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1005840" y="431596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tier is very generous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4846320" y="2651760"/>
            <a:ext cx="3749040" cy="11887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7" name="Shape 14"/>
          <p:cNvSpPr/>
          <p:nvPr/>
        </p:nvSpPr>
        <p:spPr>
          <a:xfrm>
            <a:off x="4846320" y="2651760"/>
            <a:ext cx="54864" cy="118872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8" name="Text 15"/>
          <p:cNvSpPr/>
          <p:nvPr/>
        </p:nvSpPr>
        <p:spPr>
          <a:xfrm>
            <a:off x="5120640" y="2743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Weaknesses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5120640" y="310896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 quality across tasks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5120640" y="341071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polished conversational style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4846320" y="4023360"/>
            <a:ext cx="3749040" cy="64008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2" name="Text 19"/>
          <p:cNvSpPr/>
          <p:nvPr/>
        </p:nvSpPr>
        <p:spPr>
          <a:xfrm>
            <a:off x="5029200" y="406908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Pricing:  </a:t>
            </a: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tier available  |  Advanced: $20/mo (with Google One)</a:t>
            </a:r>
            <a:endParaRPr lang="en-US" sz="1150" dirty="0"/>
          </a:p>
        </p:txBody>
      </p:sp>
      <p:sp>
        <p:nvSpPr>
          <p:cNvPr id="23" name="Shape 20"/>
          <p:cNvSpPr/>
          <p:nvPr/>
        </p:nvSpPr>
        <p:spPr>
          <a:xfrm>
            <a:off x="4846320" y="1188720"/>
            <a:ext cx="3749040" cy="11887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pic>
        <p:nvPicPr>
          <p:cNvPr id="2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1325880"/>
            <a:ext cx="320040" cy="320040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5486400" y="12801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Best For</a:t>
            </a:r>
            <a:endParaRPr lang="en-US" sz="1500" dirty="0"/>
          </a:p>
        </p:txBody>
      </p:sp>
      <p:sp>
        <p:nvSpPr>
          <p:cNvPr id="26" name="Text 22"/>
          <p:cNvSpPr/>
          <p:nvPr/>
        </p:nvSpPr>
        <p:spPr>
          <a:xfrm>
            <a:off x="5074920" y="169164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already using Google Workspace, research tasks needing web access, and working with images, video, or multimodal content.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D1D1B"/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2860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71600" y="1371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1371600" y="548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xAI (Elon Musk)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731520" y="1188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Overview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31520" y="160020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newest major contender. Integrated with X (formerly Twitter) for real-time information. Known for a more unfiltered, direct communication style.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731520" y="2651760"/>
            <a:ext cx="3840480" cy="201168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Shape 6"/>
          <p:cNvSpPr/>
          <p:nvPr/>
        </p:nvSpPr>
        <p:spPr>
          <a:xfrm>
            <a:off x="731520" y="2651760"/>
            <a:ext cx="54864" cy="201168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0" name="Text 7"/>
          <p:cNvSpPr/>
          <p:nvPr/>
        </p:nvSpPr>
        <p:spPr>
          <a:xfrm>
            <a:off x="1005840" y="2743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Strengths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005840" y="31089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access to X/Twitter data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1005840" y="341071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content filtering than competitors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1005840" y="371246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image generation (Aurora)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1005840" y="401421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at current events &amp; trending topics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1005840" y="431596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for X Premium subscribers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4846320" y="2651760"/>
            <a:ext cx="3749040" cy="11887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7" name="Shape 14"/>
          <p:cNvSpPr/>
          <p:nvPr/>
        </p:nvSpPr>
        <p:spPr>
          <a:xfrm>
            <a:off x="4846320" y="2651760"/>
            <a:ext cx="54864" cy="118872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8" name="Text 15"/>
          <p:cNvSpPr/>
          <p:nvPr/>
        </p:nvSpPr>
        <p:spPr>
          <a:xfrm>
            <a:off x="5120640" y="2743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Weaknesses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5120640" y="310896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Smallest ecosystem &amp; fewest integrations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5120640" y="341071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proven for business/enterprise use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4846320" y="4023360"/>
            <a:ext cx="3749040" cy="64008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2" name="Text 19"/>
          <p:cNvSpPr/>
          <p:nvPr/>
        </p:nvSpPr>
        <p:spPr>
          <a:xfrm>
            <a:off x="5029200" y="406908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Pricing:  </a:t>
            </a: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tier on X  |  SuperGrok: $30/mo (via X Premium+)</a:t>
            </a:r>
            <a:endParaRPr lang="en-US" sz="1150" dirty="0"/>
          </a:p>
        </p:txBody>
      </p:sp>
      <p:sp>
        <p:nvSpPr>
          <p:cNvPr id="23" name="Shape 20"/>
          <p:cNvSpPr/>
          <p:nvPr/>
        </p:nvSpPr>
        <p:spPr>
          <a:xfrm>
            <a:off x="4846320" y="1188720"/>
            <a:ext cx="3749040" cy="11887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pic>
        <p:nvPicPr>
          <p:cNvPr id="2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1325880"/>
            <a:ext cx="320040" cy="320040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5486400" y="12801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Best For</a:t>
            </a:r>
            <a:endParaRPr lang="en-US" sz="1500" dirty="0"/>
          </a:p>
        </p:txBody>
      </p:sp>
      <p:sp>
        <p:nvSpPr>
          <p:cNvPr id="26" name="Text 22"/>
          <p:cNvSpPr/>
          <p:nvPr/>
        </p:nvSpPr>
        <p:spPr>
          <a:xfrm>
            <a:off x="5074920" y="169164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social media insights, current events research, users who prefer direct unfiltered responses, and image generation.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78D4"/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2860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71600" y="1371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Copilot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1371600" y="548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Microsoft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731520" y="1188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Overview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31520" y="160020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Microsoft's AI assistant, powered by OpenAI's GPT models. Deeply embedded across Windows, Microsoft 365, GitHub, and Edge for enterprise productivity.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731520" y="2651760"/>
            <a:ext cx="3840480" cy="201168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Shape 6"/>
          <p:cNvSpPr/>
          <p:nvPr/>
        </p:nvSpPr>
        <p:spPr>
          <a:xfrm>
            <a:off x="731520" y="2651760"/>
            <a:ext cx="54864" cy="201168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0" name="Text 7"/>
          <p:cNvSpPr/>
          <p:nvPr/>
        </p:nvSpPr>
        <p:spPr>
          <a:xfrm>
            <a:off x="1005840" y="2743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Strengths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005840" y="31089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Microsoft 365 integration (Word, Excel, Outlook)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1005840" y="341071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Enterprise-grade security &amp; compliance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1005840" y="371246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Copilot for developers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1005840" y="401421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with your company data via Microsoft Graph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1005840" y="431596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DALL·E image generation built in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4846320" y="2651760"/>
            <a:ext cx="3749040" cy="11887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7" name="Shape 14"/>
          <p:cNvSpPr/>
          <p:nvPr/>
        </p:nvSpPr>
        <p:spPr>
          <a:xfrm>
            <a:off x="4846320" y="2651760"/>
            <a:ext cx="54864" cy="118872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8" name="Text 15"/>
          <p:cNvSpPr/>
          <p:nvPr/>
        </p:nvSpPr>
        <p:spPr>
          <a:xfrm>
            <a:off x="5120640" y="2743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Weaknesses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5120640" y="310896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Needs Microsoft 365 ecosystem for full value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5120640" y="341071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varies across different Copilot surfaces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4846320" y="4023360"/>
            <a:ext cx="3749040" cy="64008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2" name="Text 19"/>
          <p:cNvSpPr/>
          <p:nvPr/>
        </p:nvSpPr>
        <p:spPr>
          <a:xfrm>
            <a:off x="5029200" y="406908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Pricing:  </a:t>
            </a: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(web)  |  Copilot Pro: $20/mo  |  M365 Copilot: $30/user/mo</a:t>
            </a:r>
            <a:endParaRPr lang="en-US" sz="1150" dirty="0"/>
          </a:p>
        </p:txBody>
      </p:sp>
      <p:sp>
        <p:nvSpPr>
          <p:cNvPr id="23" name="Shape 20"/>
          <p:cNvSpPr/>
          <p:nvPr/>
        </p:nvSpPr>
        <p:spPr>
          <a:xfrm>
            <a:off x="4846320" y="1188720"/>
            <a:ext cx="3749040" cy="11887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pic>
        <p:nvPicPr>
          <p:cNvPr id="2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1325880"/>
            <a:ext cx="320040" cy="320040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5486400" y="12801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Best For</a:t>
            </a:r>
            <a:endParaRPr lang="en-US" sz="1500" dirty="0"/>
          </a:p>
        </p:txBody>
      </p:sp>
      <p:sp>
        <p:nvSpPr>
          <p:cNvPr id="26" name="Text 22"/>
          <p:cNvSpPr/>
          <p:nvPr/>
        </p:nvSpPr>
        <p:spPr>
          <a:xfrm>
            <a:off x="5074920" y="169164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365 and Windows users, enterprise teams needing compliance and data security, and developers using GitHub.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01949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Side-by-Side Comparison</a:t>
            </a:r>
            <a:endParaRPr lang="en-US" sz="28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070785"/>
              </p:ext>
            </p:extLst>
          </p:nvPr>
        </p:nvGraphicFramePr>
        <p:xfrm>
          <a:off x="457200" y="960120"/>
          <a:ext cx="8229602" cy="3526536"/>
        </p:xfrm>
        <a:graphic>
          <a:graphicData uri="http://schemas.openxmlformats.org/drawingml/2006/table">
            <a:tbl>
              <a:tblPr/>
              <a:tblGrid>
                <a:gridCol w="1213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3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32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32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3204">
                  <a:extLst>
                    <a:ext uri="{9D8B030D-6E8A-4147-A177-3AD203B41FA5}">
                      <a16:colId xmlns:a16="http://schemas.microsoft.com/office/drawing/2014/main" val="145473847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Feature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ChatGPT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A37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Claude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Gemini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Grok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1D1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Copilot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Creative Writing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Long Documents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Web Access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Image Generation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Accuracy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Integrations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Free Tier Value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ratings are approximate and based on general consensus as of early 2026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7318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9E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>
                    <a:alpha val="7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7315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Choosing the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Right Tool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31089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Matching AI to your workflow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3657600"/>
            <a:ext cx="1828800" cy="45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Z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39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solidFill>
            <a:srgbClr val="0891B2">
              <a:alpha val="15000"/>
            </a:srgbClr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" name="Text 0"/>
          <p:cNvSpPr/>
          <p:nvPr/>
        </p:nvSpPr>
        <p:spPr>
          <a:xfrm>
            <a:off x="640080" y="1600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Which AI for Which Task?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50292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4" name="Text 2"/>
          <p:cNvSpPr/>
          <p:nvPr/>
        </p:nvSpPr>
        <p:spPr>
          <a:xfrm>
            <a:off x="640080" y="96012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emails &amp; proposals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017520" y="1051560"/>
            <a:ext cx="1645920" cy="320040"/>
          </a:xfrm>
          <a:prstGeom prst="rect">
            <a:avLst/>
          </a:prstGeom>
          <a:solidFill>
            <a:srgbClr val="10A37F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6" name="Text 4"/>
          <p:cNvSpPr/>
          <p:nvPr/>
        </p:nvSpPr>
        <p:spPr>
          <a:xfrm>
            <a:off x="3017520" y="10515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or Claude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846320" y="96012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excel at professional writing; Claude for precision, ChatGPT for flair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1508760"/>
            <a:ext cx="8229600" cy="5029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9" name="Text 7"/>
          <p:cNvSpPr/>
          <p:nvPr/>
        </p:nvSpPr>
        <p:spPr>
          <a:xfrm>
            <a:off x="640080" y="150876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 &amp; debugging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017520" y="1600200"/>
            <a:ext cx="1645920" cy="320040"/>
          </a:xfrm>
          <a:prstGeom prst="rect">
            <a:avLst/>
          </a:prstGeom>
          <a:solidFill>
            <a:srgbClr val="D97706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1" name="Text 9"/>
          <p:cNvSpPr/>
          <p:nvPr/>
        </p:nvSpPr>
        <p:spPr>
          <a:xfrm>
            <a:off x="3017520" y="160020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846320" y="150876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Strongest at understanding code context and providing accurate fixes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2057400"/>
            <a:ext cx="8229600" cy="50292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4" name="Text 12"/>
          <p:cNvSpPr/>
          <p:nvPr/>
        </p:nvSpPr>
        <p:spPr>
          <a:xfrm>
            <a:off x="640080" y="205740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with web sources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017520" y="2148840"/>
            <a:ext cx="1645920" cy="320040"/>
          </a:xfrm>
          <a:prstGeom prst="rect">
            <a:avLst/>
          </a:prstGeom>
          <a:solidFill>
            <a:srgbClr val="4285F4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3017520" y="214884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846320" y="20574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Google Search integration gives best access to current information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2606040"/>
            <a:ext cx="8229600" cy="5029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640080" y="260604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Analysing long documents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017520" y="2697480"/>
            <a:ext cx="1645920" cy="320040"/>
          </a:xfrm>
          <a:prstGeom prst="rect">
            <a:avLst/>
          </a:prstGeom>
          <a:solidFill>
            <a:srgbClr val="D97706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1" name="Text 19"/>
          <p:cNvSpPr/>
          <p:nvPr/>
        </p:nvSpPr>
        <p:spPr>
          <a:xfrm>
            <a:off x="3017520" y="269748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or Gemini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846320" y="260604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Largest context windows — can process entire reports and contracts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154680"/>
            <a:ext cx="8229600" cy="50292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4" name="Text 22"/>
          <p:cNvSpPr/>
          <p:nvPr/>
        </p:nvSpPr>
        <p:spPr>
          <a:xfrm>
            <a:off x="640080" y="315468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generation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017520" y="3246120"/>
            <a:ext cx="1645920" cy="320040"/>
          </a:xfrm>
          <a:prstGeom prst="rect">
            <a:avLst/>
          </a:prstGeom>
          <a:solidFill>
            <a:srgbClr val="10A37F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6" name="Text 24"/>
          <p:cNvSpPr/>
          <p:nvPr/>
        </p:nvSpPr>
        <p:spPr>
          <a:xfrm>
            <a:off x="3017520" y="32461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or Grok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846320" y="31546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DALL·E (ChatGPT) and Aurora (Grok) are the strongest built-in options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3703320"/>
            <a:ext cx="8229600" cy="5029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9" name="Text 27"/>
          <p:cNvSpPr/>
          <p:nvPr/>
        </p:nvSpPr>
        <p:spPr>
          <a:xfrm>
            <a:off x="640080" y="370332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 monitoring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3017520" y="3794760"/>
            <a:ext cx="1645920" cy="320040"/>
          </a:xfrm>
          <a:prstGeom prst="rect">
            <a:avLst/>
          </a:prstGeom>
          <a:solidFill>
            <a:srgbClr val="1D1D1B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1" name="Text 29"/>
          <p:cNvSpPr/>
          <p:nvPr/>
        </p:nvSpPr>
        <p:spPr>
          <a:xfrm>
            <a:off x="3017520" y="37947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Grok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4846320" y="370332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integration with X/Twitter for real-time trend analysis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57200" y="4251960"/>
            <a:ext cx="8229600" cy="50292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4" name="Text 32"/>
          <p:cNvSpPr/>
          <p:nvPr/>
        </p:nvSpPr>
        <p:spPr>
          <a:xfrm>
            <a:off x="640080" y="425196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 suite tasks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3017520" y="4343400"/>
            <a:ext cx="1645920" cy="320040"/>
          </a:xfrm>
          <a:prstGeom prst="rect">
            <a:avLst/>
          </a:prstGeom>
          <a:solidFill>
            <a:srgbClr val="4285F4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6" name="Text 34"/>
          <p:cNvSpPr/>
          <p:nvPr/>
        </p:nvSpPr>
        <p:spPr>
          <a:xfrm>
            <a:off x="3017520" y="434340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or Copilot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4846320" y="425196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for Google Workspace; Copilot for Microsoft 365 (Word, Excel, Outlook)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640080" y="6858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017520" y="6858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Best Pick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846320" y="685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</a:t>
            </a:r>
            <a:endParaRPr lang="en-US" sz="1100" dirty="0"/>
          </a:p>
        </p:txBody>
      </p:sp>
      <p:pic>
        <p:nvPicPr>
          <p:cNvPr id="4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4617720"/>
            <a:ext cx="274320" cy="274320"/>
          </a:xfrm>
          <a:prstGeom prst="rect">
            <a:avLst/>
          </a:prstGeom>
        </p:spPr>
      </p:pic>
      <p:sp>
        <p:nvSpPr>
          <p:cNvPr id="43" name="Text 40"/>
          <p:cNvSpPr/>
          <p:nvPr/>
        </p:nvSpPr>
        <p:spPr>
          <a:xfrm>
            <a:off x="1051560" y="464058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Tip: Don't lock into just one tool. Use the free tiers of each to find what works best for YOUR specific tasks.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60651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Takeaways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7680960" cy="77724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914400" y="1325880"/>
            <a:ext cx="502920" cy="502920"/>
          </a:xfrm>
          <a:prstGeom prst="ellipse">
            <a:avLst/>
          </a:prstGeom>
          <a:solidFill>
            <a:srgbClr val="0891B2">
              <a:alpha val="25000"/>
            </a:srgbClr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408" y="1389888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645920" y="1261872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is a tool, not magic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645920" y="16002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powerful, but it needs good input and human oversight to deliver value.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731520" y="2103120"/>
            <a:ext cx="7680960" cy="77724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Shape 6"/>
          <p:cNvSpPr/>
          <p:nvPr/>
        </p:nvSpPr>
        <p:spPr>
          <a:xfrm>
            <a:off x="914400" y="2240280"/>
            <a:ext cx="502920" cy="502920"/>
          </a:xfrm>
          <a:prstGeom prst="ellipse">
            <a:avLst/>
          </a:prstGeom>
          <a:solidFill>
            <a:srgbClr val="0891B2">
              <a:alpha val="25000"/>
            </a:srgbClr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408" y="2304288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645920" y="2176272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Each AI has its sweet spot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1645920" y="25146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for creativity, Claude for accuracy, Gemini for Google users, Grok for real-time, Copilot for Microsoft 365.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731520" y="3017520"/>
            <a:ext cx="7680960" cy="77724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4" name="Shape 10"/>
          <p:cNvSpPr/>
          <p:nvPr/>
        </p:nvSpPr>
        <p:spPr>
          <a:xfrm>
            <a:off x="914400" y="3154680"/>
            <a:ext cx="502920" cy="502920"/>
          </a:xfrm>
          <a:prstGeom prst="ellipse">
            <a:avLst/>
          </a:prstGeom>
          <a:solidFill>
            <a:srgbClr val="0891B2">
              <a:alpha val="25000"/>
            </a:srgbClr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8408" y="3218688"/>
            <a:ext cx="365760" cy="3657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645920" y="3090672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prompt is everything</a:t>
            </a:r>
            <a:endParaRPr lang="en-US" sz="1600" dirty="0"/>
          </a:p>
        </p:txBody>
      </p:sp>
      <p:sp>
        <p:nvSpPr>
          <p:cNvPr id="17" name="Text 12"/>
          <p:cNvSpPr/>
          <p:nvPr/>
        </p:nvSpPr>
        <p:spPr>
          <a:xfrm>
            <a:off x="1645920" y="34290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clear, specific prompt can be the difference between useless and brilliant output.</a:t>
            </a:r>
            <a:endParaRPr lang="en-US" sz="1300" dirty="0"/>
          </a:p>
        </p:txBody>
      </p:sp>
      <p:sp>
        <p:nvSpPr>
          <p:cNvPr id="18" name="Shape 13"/>
          <p:cNvSpPr/>
          <p:nvPr/>
        </p:nvSpPr>
        <p:spPr>
          <a:xfrm>
            <a:off x="731520" y="3931920"/>
            <a:ext cx="7680960" cy="77724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9" name="Shape 14"/>
          <p:cNvSpPr/>
          <p:nvPr/>
        </p:nvSpPr>
        <p:spPr>
          <a:xfrm>
            <a:off x="914400" y="4069080"/>
            <a:ext cx="502920" cy="502920"/>
          </a:xfrm>
          <a:prstGeom prst="ellipse">
            <a:avLst/>
          </a:prstGeom>
          <a:solidFill>
            <a:srgbClr val="0891B2">
              <a:alpha val="25000"/>
            </a:srgbClr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8408" y="4133088"/>
            <a:ext cx="365760" cy="36576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1645920" y="4005072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Always verify, always review</a:t>
            </a:r>
            <a:endParaRPr lang="en-US" sz="1600" dirty="0"/>
          </a:p>
        </p:txBody>
      </p:sp>
      <p:sp>
        <p:nvSpPr>
          <p:cNvPr id="22" name="Text 16"/>
          <p:cNvSpPr/>
          <p:nvPr/>
        </p:nvSpPr>
        <p:spPr>
          <a:xfrm>
            <a:off x="1645920" y="43434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can and will get things wrong. Treat it as a first draft, not a final answer.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277183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3200400" cy="3200400"/>
          </a:xfrm>
          <a:prstGeom prst="ellipse">
            <a:avLst/>
          </a:prstGeom>
          <a:solidFill>
            <a:srgbClr val="0891B2">
              <a:alpha val="12000"/>
            </a:srgbClr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" name="Shape 1"/>
          <p:cNvSpPr/>
          <p:nvPr/>
        </p:nvSpPr>
        <p:spPr>
          <a:xfrm>
            <a:off x="7315200" y="3200400"/>
            <a:ext cx="2743200" cy="2743200"/>
          </a:xfrm>
          <a:prstGeom prst="ellipse">
            <a:avLst/>
          </a:prstGeom>
          <a:solidFill>
            <a:srgbClr val="8B5CF6">
              <a:alpha val="12000"/>
            </a:srgbClr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7640" y="731520"/>
            <a:ext cx="1188720" cy="11887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20116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Any Questions?</a:t>
            </a:r>
            <a:endParaRPr lang="en-US" sz="4400" dirty="0"/>
          </a:p>
        </p:txBody>
      </p:sp>
      <p:sp>
        <p:nvSpPr>
          <p:cNvPr id="6" name="Shape 3"/>
          <p:cNvSpPr/>
          <p:nvPr/>
        </p:nvSpPr>
        <p:spPr>
          <a:xfrm>
            <a:off x="3840480" y="2926080"/>
            <a:ext cx="1463040" cy="45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7" name="Text 4"/>
          <p:cNvSpPr/>
          <p:nvPr/>
        </p:nvSpPr>
        <p:spPr>
          <a:xfrm>
            <a:off x="914400" y="3200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Let's discuss!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914400" y="41148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RITO Technologies  |  AI Unlocked Workshop  |  2026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91795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We'll Cover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7680960" cy="100584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54864" cy="100584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1005840" y="1417320"/>
            <a:ext cx="548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28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480" y="155448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194560" y="141732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AI?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2194560" y="17830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concepts, how it works, what it can and can't do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731520" y="2468880"/>
            <a:ext cx="7680960" cy="100584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2" name="Shape 9"/>
          <p:cNvSpPr/>
          <p:nvPr/>
        </p:nvSpPr>
        <p:spPr>
          <a:xfrm>
            <a:off x="731520" y="2468880"/>
            <a:ext cx="54864" cy="100584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3" name="Text 10"/>
          <p:cNvSpPr/>
          <p:nvPr/>
        </p:nvSpPr>
        <p:spPr>
          <a:xfrm>
            <a:off x="1005840" y="2606040"/>
            <a:ext cx="548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2800" dirty="0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2743200"/>
            <a:ext cx="411480" cy="41148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194560" y="260604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Major Players</a:t>
            </a:r>
            <a:endParaRPr lang="en-US" sz="1800" dirty="0"/>
          </a:p>
        </p:txBody>
      </p:sp>
      <p:sp>
        <p:nvSpPr>
          <p:cNvPr id="16" name="Text 12"/>
          <p:cNvSpPr/>
          <p:nvPr/>
        </p:nvSpPr>
        <p:spPr>
          <a:xfrm>
            <a:off x="2194560" y="29718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ChatGPT, Claude, Gemini, Grok &amp; Copilot — strengths and differences</a:t>
            </a:r>
            <a:endParaRPr lang="en-US" sz="1300" dirty="0"/>
          </a:p>
        </p:txBody>
      </p:sp>
      <p:sp>
        <p:nvSpPr>
          <p:cNvPr id="19" name="Shape 15"/>
          <p:cNvSpPr/>
          <p:nvPr/>
        </p:nvSpPr>
        <p:spPr>
          <a:xfrm>
            <a:off x="731520" y="3657600"/>
            <a:ext cx="7680960" cy="100584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0" name="Shape 16"/>
          <p:cNvSpPr/>
          <p:nvPr/>
        </p:nvSpPr>
        <p:spPr>
          <a:xfrm>
            <a:off x="731520" y="3657600"/>
            <a:ext cx="54864" cy="100584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1" name="Text 17"/>
          <p:cNvSpPr/>
          <p:nvPr/>
        </p:nvSpPr>
        <p:spPr>
          <a:xfrm>
            <a:off x="1005840" y="3794760"/>
            <a:ext cx="548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280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4480" y="393192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2194560" y="37947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Choosing the Right Tool</a:t>
            </a:r>
            <a:endParaRPr lang="en-US" sz="1800" dirty="0"/>
          </a:p>
        </p:txBody>
      </p:sp>
      <p:sp>
        <p:nvSpPr>
          <p:cNvPr id="24" name="Text 19"/>
          <p:cNvSpPr/>
          <p:nvPr/>
        </p:nvSpPr>
        <p:spPr>
          <a:xfrm>
            <a:off x="2194560" y="41605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Matching the right AI to the right task</a:t>
            </a:r>
            <a:endParaRPr lang="en-US" sz="1300" dirty="0"/>
          </a:p>
        </p:txBody>
      </p:sp>
      <p:sp>
        <p:nvSpPr>
          <p:cNvPr id="27" name="Text 22"/>
          <p:cNvSpPr/>
          <p:nvPr/>
        </p:nvSpPr>
        <p:spPr>
          <a:xfrm>
            <a:off x="731520" y="466344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~65 minutes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86635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891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>
                    <a:alpha val="7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20116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AI?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29260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the fundamentals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3474720"/>
            <a:ext cx="1828800" cy="45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Z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Artificial Intelligence?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7680960" cy="109728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141732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737360" y="1234440"/>
            <a:ext cx="6400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software that can learn from data, recognise patterns, and make decisions — tasks that traditionally required human intelligence.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731520" y="25146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Evolution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731520" y="3017520"/>
            <a:ext cx="2468880" cy="173736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8" name="Shape 5"/>
          <p:cNvSpPr/>
          <p:nvPr/>
        </p:nvSpPr>
        <p:spPr>
          <a:xfrm>
            <a:off x="731520" y="3017520"/>
            <a:ext cx="2468880" cy="45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9" name="Text 6"/>
          <p:cNvSpPr/>
          <p:nvPr/>
        </p:nvSpPr>
        <p:spPr>
          <a:xfrm>
            <a:off x="914400" y="320040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1950s–90s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914400" y="35204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Rule-Based AI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914400" y="3886200"/>
            <a:ext cx="2103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Followed programmed rules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"If X then do Y"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474720" y="3017520"/>
            <a:ext cx="2468880" cy="173736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3" name="Shape 10"/>
          <p:cNvSpPr/>
          <p:nvPr/>
        </p:nvSpPr>
        <p:spPr>
          <a:xfrm>
            <a:off x="3474720" y="3017520"/>
            <a:ext cx="2468880" cy="45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4" name="Text 11"/>
          <p:cNvSpPr/>
          <p:nvPr/>
        </p:nvSpPr>
        <p:spPr>
          <a:xfrm>
            <a:off x="3657600" y="320040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2000s–10s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3657600" y="35204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Machine Learning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3657600" y="3886200"/>
            <a:ext cx="2103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Learned from data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Predictions &amp; recommendations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6217920" y="3017520"/>
            <a:ext cx="2468880" cy="173736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8" name="Shape 15"/>
          <p:cNvSpPr/>
          <p:nvPr/>
        </p:nvSpPr>
        <p:spPr>
          <a:xfrm>
            <a:off x="6217920" y="3017520"/>
            <a:ext cx="2468880" cy="45720"/>
          </a:xfrm>
          <a:prstGeom prst="rect">
            <a:avLst/>
          </a:prstGeom>
          <a:solidFill>
            <a:srgbClr val="0891B2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9" name="Text 16"/>
          <p:cNvSpPr/>
          <p:nvPr/>
        </p:nvSpPr>
        <p:spPr>
          <a:xfrm>
            <a:off x="6400800" y="320040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2020s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6400800" y="35204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Generative AI</a:t>
            </a:r>
            <a:endParaRPr lang="en-US" sz="1500" dirty="0"/>
          </a:p>
        </p:txBody>
      </p:sp>
      <p:sp>
        <p:nvSpPr>
          <p:cNvPr id="21" name="Text 18"/>
          <p:cNvSpPr/>
          <p:nvPr/>
        </p:nvSpPr>
        <p:spPr>
          <a:xfrm>
            <a:off x="6400800" y="3886200"/>
            <a:ext cx="2103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Creates new content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Text, images, code, audio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AI Concepts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Terms your team needs to know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3840480" cy="9601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4592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63040" y="15087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LLM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463040" y="18288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Language Model — the engine behind tools like ChatGPT and Claude. Trained on massive text datasets.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846320" y="1417320"/>
            <a:ext cx="3840480" cy="9601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1645920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577840" y="15087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Prompt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5577840" y="18288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instruction or question you type in. Better prompts = better results.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731520" y="2560320"/>
            <a:ext cx="3840480" cy="9601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788920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463040" y="26517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Tokens</a:t>
            </a:r>
            <a:endParaRPr lang="en-US" sz="1600" dirty="0"/>
          </a:p>
        </p:txBody>
      </p:sp>
      <p:sp>
        <p:nvSpPr>
          <p:cNvPr id="15" name="Text 10"/>
          <p:cNvSpPr/>
          <p:nvPr/>
        </p:nvSpPr>
        <p:spPr>
          <a:xfrm>
            <a:off x="1463040" y="29718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AI reads text — roughly ¾ of a word. Affects cost, speed, and limits.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4846320" y="2560320"/>
            <a:ext cx="3840480" cy="9601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2788920"/>
            <a:ext cx="411480" cy="41148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577840" y="26517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Context Window</a:t>
            </a:r>
            <a:endParaRPr lang="en-US" sz="1600" dirty="0"/>
          </a:p>
        </p:txBody>
      </p:sp>
      <p:sp>
        <p:nvSpPr>
          <p:cNvPr id="19" name="Text 13"/>
          <p:cNvSpPr/>
          <p:nvPr/>
        </p:nvSpPr>
        <p:spPr>
          <a:xfrm>
            <a:off x="5577840" y="29718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much text the AI can "see" at once. Bigger = can handle longer documents.</a:t>
            </a:r>
            <a:endParaRPr lang="en-US" sz="1100" dirty="0"/>
          </a:p>
        </p:txBody>
      </p:sp>
      <p:sp>
        <p:nvSpPr>
          <p:cNvPr id="20" name="Shape 14"/>
          <p:cNvSpPr/>
          <p:nvPr/>
        </p:nvSpPr>
        <p:spPr>
          <a:xfrm>
            <a:off x="731520" y="3703320"/>
            <a:ext cx="3840480" cy="9601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4400" y="3931920"/>
            <a:ext cx="411480" cy="41148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463040" y="37947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Hallucination</a:t>
            </a:r>
            <a:endParaRPr lang="en-US" sz="1600" dirty="0"/>
          </a:p>
        </p:txBody>
      </p:sp>
      <p:sp>
        <p:nvSpPr>
          <p:cNvPr id="23" name="Text 16"/>
          <p:cNvSpPr/>
          <p:nvPr/>
        </p:nvSpPr>
        <p:spPr>
          <a:xfrm>
            <a:off x="1463040" y="41148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AI confidently states something that's incorrect. Always verify critical facts.</a:t>
            </a:r>
            <a:endParaRPr lang="en-US" sz="1100" dirty="0"/>
          </a:p>
        </p:txBody>
      </p:sp>
      <p:sp>
        <p:nvSpPr>
          <p:cNvPr id="24" name="Shape 17"/>
          <p:cNvSpPr/>
          <p:nvPr/>
        </p:nvSpPr>
        <p:spPr>
          <a:xfrm>
            <a:off x="4846320" y="3703320"/>
            <a:ext cx="3840480" cy="9601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3931920"/>
            <a:ext cx="411480" cy="411480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5577840" y="37947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Fine-tuning</a:t>
            </a:r>
            <a:endParaRPr lang="en-US" sz="1600" dirty="0"/>
          </a:p>
        </p:txBody>
      </p:sp>
      <p:sp>
        <p:nvSpPr>
          <p:cNvPr id="27" name="Text 19"/>
          <p:cNvSpPr/>
          <p:nvPr/>
        </p:nvSpPr>
        <p:spPr>
          <a:xfrm>
            <a:off x="5577840" y="41148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Customising a model with specific data to make it better at specialised tasks.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AI Can &amp; Can't Do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 realistic expectations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3749040" cy="329184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5" name="Shape 3"/>
          <p:cNvSpPr/>
          <p:nvPr/>
        </p:nvSpPr>
        <p:spPr>
          <a:xfrm>
            <a:off x="731520" y="1417320"/>
            <a:ext cx="3749040" cy="457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160020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16002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AI Can Do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188720" y="2103120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emails, reports, and proposals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188720" y="2487168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Summarise long documents quickly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188720" y="2871216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and debug code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1188720" y="3255264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between languages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1188720" y="3639312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data and spot trends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1188720" y="4023360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Brainstorm and generate ideas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663440" y="1417320"/>
            <a:ext cx="3749040" cy="329184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5" name="Shape 12"/>
          <p:cNvSpPr/>
          <p:nvPr/>
        </p:nvSpPr>
        <p:spPr>
          <a:xfrm>
            <a:off x="4663440" y="1417320"/>
            <a:ext cx="3749040" cy="4572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1600200"/>
            <a:ext cx="365760" cy="36576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394960" y="16002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AI Can't Do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5120640" y="2103120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Guarantee 100% accuracy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5120640" y="2487168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human judgement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5120640" y="2871216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your business context</a:t>
            </a:r>
            <a:endParaRPr lang="en-US" sz="1300" dirty="0"/>
          </a:p>
        </p:txBody>
      </p:sp>
      <p:sp>
        <p:nvSpPr>
          <p:cNvPr id="21" name="Text 17"/>
          <p:cNvSpPr/>
          <p:nvPr/>
        </p:nvSpPr>
        <p:spPr>
          <a:xfrm>
            <a:off x="5120640" y="3255264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your private data (unless given)</a:t>
            </a:r>
            <a:endParaRPr lang="en-US" sz="1300" dirty="0"/>
          </a:p>
        </p:txBody>
      </p:sp>
      <p:sp>
        <p:nvSpPr>
          <p:cNvPr id="22" name="Text 18"/>
          <p:cNvSpPr/>
          <p:nvPr/>
        </p:nvSpPr>
        <p:spPr>
          <a:xfrm>
            <a:off x="5120640" y="3639312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Think, feel, or have opinions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5120640" y="4023360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 current without web access</a:t>
            </a:r>
            <a:endParaRPr lang="en-US" sz="1300" dirty="0"/>
          </a:p>
        </p:txBody>
      </p:sp>
      <p:sp>
        <p:nvSpPr>
          <p:cNvPr id="24" name="Shape 20"/>
          <p:cNvSpPr/>
          <p:nvPr/>
        </p:nvSpPr>
        <p:spPr>
          <a:xfrm>
            <a:off x="731520" y="4800600"/>
            <a:ext cx="7680960" cy="45720"/>
          </a:xfrm>
          <a:prstGeom prst="rect">
            <a:avLst/>
          </a:prstGeom>
          <a:solidFill>
            <a:srgbClr val="0891B2">
              <a:alpha val="40000"/>
            </a:srgbClr>
          </a:solidFill>
          <a:ln/>
        </p:spPr>
        <p:txBody>
          <a:bodyPr/>
          <a:lstStyle/>
          <a:p>
            <a:endParaRPr lang="en-Z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B5C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>
                    <a:alpha val="7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20116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Major Players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 •  Claude  •  Gemini  •  Grok  •  Copilot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3474720"/>
            <a:ext cx="1828800" cy="45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97710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0A37F"/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2860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71600" y="1371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ChatGPT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1371600" y="548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OpenAI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731520" y="1188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Overview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31520" y="160020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widely known AI assistant. First to market in November 2022, ChatGPT brought AI into the mainstream. Over 200 million weekly users.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731520" y="2651760"/>
            <a:ext cx="3840480" cy="201168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Shape 6"/>
          <p:cNvSpPr/>
          <p:nvPr/>
        </p:nvSpPr>
        <p:spPr>
          <a:xfrm>
            <a:off x="731520" y="2651760"/>
            <a:ext cx="54864" cy="201168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0" name="Text 7"/>
          <p:cNvSpPr/>
          <p:nvPr/>
        </p:nvSpPr>
        <p:spPr>
          <a:xfrm>
            <a:off x="1005840" y="2743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Strengths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005840" y="31089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Huge plugin &amp; integration ecosystem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1005840" y="341071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Excellent at creative writing &amp; brainstorming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1005840" y="371246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DALL·E image generation built in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1005840" y="401421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at general knowledge tasks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1005840" y="431596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GPTs for specialised use cases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4846320" y="2651760"/>
            <a:ext cx="3749040" cy="11887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7" name="Shape 14"/>
          <p:cNvSpPr/>
          <p:nvPr/>
        </p:nvSpPr>
        <p:spPr>
          <a:xfrm>
            <a:off x="4846320" y="2651760"/>
            <a:ext cx="54864" cy="118872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8" name="Text 15"/>
          <p:cNvSpPr/>
          <p:nvPr/>
        </p:nvSpPr>
        <p:spPr>
          <a:xfrm>
            <a:off x="5120640" y="2743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Weaknesses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5120640" y="310896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be verbose and overly agreeable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5120640" y="341071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Occasionally hallucinates confidently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4846320" y="4023360"/>
            <a:ext cx="3749040" cy="64008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2" name="Text 19"/>
          <p:cNvSpPr/>
          <p:nvPr/>
        </p:nvSpPr>
        <p:spPr>
          <a:xfrm>
            <a:off x="5029200" y="406908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Pricing:  </a:t>
            </a: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tier available  |  Plus: $20/mo  |  Team: $25/mo</a:t>
            </a:r>
            <a:endParaRPr lang="en-US" sz="1150" dirty="0"/>
          </a:p>
        </p:txBody>
      </p:sp>
      <p:sp>
        <p:nvSpPr>
          <p:cNvPr id="23" name="Shape 20"/>
          <p:cNvSpPr/>
          <p:nvPr/>
        </p:nvSpPr>
        <p:spPr>
          <a:xfrm>
            <a:off x="4846320" y="1188720"/>
            <a:ext cx="3749040" cy="11887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pic>
        <p:nvPicPr>
          <p:cNvPr id="2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1325880"/>
            <a:ext cx="320040" cy="320040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5486400" y="12801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Best For</a:t>
            </a:r>
            <a:endParaRPr lang="en-US" sz="1500" dirty="0"/>
          </a:p>
        </p:txBody>
      </p:sp>
      <p:sp>
        <p:nvSpPr>
          <p:cNvPr id="26" name="Text 22"/>
          <p:cNvSpPr/>
          <p:nvPr/>
        </p:nvSpPr>
        <p:spPr>
          <a:xfrm>
            <a:off x="5074920" y="169164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General-purpose tasks, creative content, brainstorming, and users wanting a large ecosystem of plugins and integrations.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D97706"/>
          </a:solidFill>
          <a:ln/>
        </p:spPr>
        <p:txBody>
          <a:bodyPr/>
          <a:lstStyle/>
          <a:p>
            <a:endParaRPr lang="en-ZA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2860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71600" y="1371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Claude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1371600" y="548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Anthropic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731520" y="1188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Overview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31520" y="160020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with safety at its core. Claude excels at careful, nuanced reasoning and handling very long documents. Strong focus on being helpful, harmless, and honest.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731520" y="2651760"/>
            <a:ext cx="3840480" cy="201168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Shape 6"/>
          <p:cNvSpPr/>
          <p:nvPr/>
        </p:nvSpPr>
        <p:spPr>
          <a:xfrm>
            <a:off x="731520" y="2651760"/>
            <a:ext cx="54864" cy="201168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0" name="Text 7"/>
          <p:cNvSpPr/>
          <p:nvPr/>
        </p:nvSpPr>
        <p:spPr>
          <a:xfrm>
            <a:off x="1005840" y="2743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Strengths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005840" y="31089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Exceptional at complex reasoning &amp; analysis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1005840" y="341071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Handles very long documents (200K tokens)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1005840" y="371246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coding &amp; technical writing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1005840" y="401421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likely to hallucinate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1005840" y="431596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 feature for organised workflows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4846320" y="2651760"/>
            <a:ext cx="3749040" cy="11887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7" name="Shape 14"/>
          <p:cNvSpPr/>
          <p:nvPr/>
        </p:nvSpPr>
        <p:spPr>
          <a:xfrm>
            <a:off x="4846320" y="2651760"/>
            <a:ext cx="54864" cy="118872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8" name="Text 15"/>
          <p:cNvSpPr/>
          <p:nvPr/>
        </p:nvSpPr>
        <p:spPr>
          <a:xfrm>
            <a:off x="5120640" y="27432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Weaknesses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5120640" y="310896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plugin ecosystem than ChatGPT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5120640" y="341071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built-in image generation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4846320" y="4023360"/>
            <a:ext cx="3749040" cy="64008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2" name="Text 19"/>
          <p:cNvSpPr/>
          <p:nvPr/>
        </p:nvSpPr>
        <p:spPr>
          <a:xfrm>
            <a:off x="5029200" y="406908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Pricing:  </a:t>
            </a: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tier available  |  Pro: $20/mo  |  Team: $25/mo</a:t>
            </a:r>
            <a:endParaRPr lang="en-US" sz="1150" dirty="0"/>
          </a:p>
        </p:txBody>
      </p:sp>
      <p:sp>
        <p:nvSpPr>
          <p:cNvPr id="23" name="Shape 20"/>
          <p:cNvSpPr/>
          <p:nvPr/>
        </p:nvSpPr>
        <p:spPr>
          <a:xfrm>
            <a:off x="4846320" y="1188720"/>
            <a:ext cx="3749040" cy="1188720"/>
          </a:xfrm>
          <a:prstGeom prst="rect">
            <a:avLst/>
          </a:prstGeom>
          <a:solidFill>
            <a:srgbClr val="1E293B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pic>
        <p:nvPicPr>
          <p:cNvPr id="2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1325880"/>
            <a:ext cx="320040" cy="320040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5486400" y="12801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Best For</a:t>
            </a:r>
            <a:endParaRPr lang="en-US" sz="1500" dirty="0"/>
          </a:p>
        </p:txBody>
      </p:sp>
      <p:sp>
        <p:nvSpPr>
          <p:cNvPr id="26" name="Text 22"/>
          <p:cNvSpPr/>
          <p:nvPr/>
        </p:nvSpPr>
        <p:spPr>
          <a:xfrm>
            <a:off x="5074920" y="169164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 document analysis, coding, detailed research, business writing, and tasks requiring careful reasoning and accuracy.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732C8EAC-92F3-462F-91DD-107E2EF21B78}">
  <we:reference id="f5f369e5-aa35-49d7-ad7b-638152ddb008" version="1.0.0.1" store="EXCatalog" storeType="EXCatalog"/>
  <we:alternateReferences>
    <we:reference id="WA200010001" version="1.0.0.1" store="en-US" storeType="OMEX"/>
  </we:alternateReferences>
  <we:properties>
    <we:property name="claude.fileId" value="&quot;09d9d293-21ec-45a5-80b3-ebc5da67f022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1303</Words>
  <Application>Microsoft Office PowerPoint</Application>
  <PresentationFormat>On-screen Show (16:9)</PresentationFormat>
  <Paragraphs>262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AI - Staff Training</dc:title>
  <dc:subject>PptxGenJS Presentation</dc:subject>
  <dc:creator>Rito Tech</dc:creator>
  <cp:lastModifiedBy>Tony Ferguson</cp:lastModifiedBy>
  <cp:revision>1</cp:revision>
  <dcterms:created xsi:type="dcterms:W3CDTF">2026-02-17T06:24:52Z</dcterms:created>
  <dcterms:modified xsi:type="dcterms:W3CDTF">2026-05-06T17:19:49Z</dcterms:modified>
</cp:coreProperties>
</file>